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78"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Lst>
  <p:sldSz cx="9144000" cy="6858000" type="screen4x3"/>
  <p:notesSz cx="6858000" cy="9947275"/>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71" d="100"/>
          <a:sy n="71" d="100"/>
        </p:scale>
        <p:origin x="124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4A247B7-EE35-4C07-AA84-6CF6B6920428}" type="datetimeFigureOut">
              <a:rPr lang="ru-RU"/>
              <a:pPr>
                <a:defRPr/>
              </a:pPr>
              <a:t>18.10.2016</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724400"/>
            <a:ext cx="5486400" cy="44767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448800"/>
            <a:ext cx="2971800" cy="4968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9448800"/>
            <a:ext cx="2971800" cy="49688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670B4C4-F15E-4CD9-BEC3-AED2670E3440}"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p:spPr>
      </p:sp>
      <p:sp>
        <p:nvSpPr>
          <p:cNvPr id="1638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638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85F4ED-E652-40AD-B742-2825CFECC1D8}" type="slidenum">
              <a:rPr lang="ru-RU">
                <a:cs typeface="Arial" charset="0"/>
              </a:rPr>
              <a:pPr fontAlgn="base">
                <a:spcBef>
                  <a:spcPct val="0"/>
                </a:spcBef>
                <a:spcAft>
                  <a:spcPct val="0"/>
                </a:spcAft>
                <a:defRPr/>
              </a:pPr>
              <a:t>2</a:t>
            </a:fld>
            <a:endParaRPr lang="ru-RU">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lvl1pPr>
              <a:defRPr/>
            </a:lvl1pPr>
          </a:lstStyle>
          <a:p>
            <a:pPr>
              <a:defRPr/>
            </a:pPr>
            <a:fld id="{34BBF00A-C0B1-4366-9AB8-5A021DE151FE}" type="datetimeFigureOut">
              <a:rPr lang="ru-RU"/>
              <a:pPr>
                <a:defRPr/>
              </a:pPr>
              <a:t>18.10.2016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02207163-97D7-43FC-9B4A-3B729F4BD7FF}"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3406C669-3A9C-44C5-9A61-60BA9987B251}" type="datetimeFigureOut">
              <a:rPr lang="ru-RU"/>
              <a:pPr>
                <a:defRPr/>
              </a:pPr>
              <a:t>18.10.2016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BB6DC039-AEF2-40CA-8089-20459A6DDB88}"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DCBCD114-A6E5-4097-ABC2-A60125B2FC1D}" type="datetimeFigureOut">
              <a:rPr lang="ru-RU"/>
              <a:pPr>
                <a:defRPr/>
              </a:pPr>
              <a:t>18.10.2016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805D32A5-7D02-49F4-AE57-F8595BE8C16A}"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88EEF0E2-1E13-4946-9989-9A6B644EB8A3}" type="datetimeFigureOut">
              <a:rPr lang="ru-RU"/>
              <a:pPr>
                <a:defRPr/>
              </a:pPr>
              <a:t>18.10.2016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19679EA5-96A0-4414-B419-7F87AC505455}"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4413FF2F-30BA-40E3-AC20-CD3CE37ABFCF}" type="datetimeFigureOut">
              <a:rPr lang="ru-RU"/>
              <a:pPr>
                <a:defRPr/>
              </a:pPr>
              <a:t>18.10.2016</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42224D8A-D07D-4C20-85A2-8190A731972E}"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64F36437-CA86-4FA4-B6AF-B24552F191BA}" type="datetimeFigureOut">
              <a:rPr lang="ru-RU"/>
              <a:pPr>
                <a:defRPr/>
              </a:pPr>
              <a:t>18.10.2016</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18E3485B-218A-433A-A8AA-EBF1168DB7C3}"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0"/>
          </p:nvPr>
        </p:nvSpPr>
        <p:spPr/>
        <p:txBody>
          <a:bodyPr/>
          <a:lstStyle>
            <a:lvl1pPr>
              <a:defRPr/>
            </a:lvl1pPr>
          </a:lstStyle>
          <a:p>
            <a:pPr>
              <a:defRPr/>
            </a:pPr>
            <a:fld id="{0E5DCE13-774F-4360-9CEB-745672839337}" type="datetimeFigureOut">
              <a:rPr lang="ru-RU"/>
              <a:pPr>
                <a:defRPr/>
              </a:pPr>
              <a:t>18.10.2016</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079E1DCE-3809-4070-8058-5304F98C6AC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8D07B6DC-DA5A-4E46-A2FB-9117D792FD5E}" type="datetimeFigureOut">
              <a:rPr lang="ru-RU"/>
              <a:pPr>
                <a:defRPr/>
              </a:pPr>
              <a:t>18.10.2016</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C858F2AC-322E-4FAA-8E57-F0E32120B00F}"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DE7729-6899-43E0-8EBF-340CF14769F8}" type="datetimeFigureOut">
              <a:rPr lang="ru-RU"/>
              <a:pPr>
                <a:defRPr/>
              </a:pPr>
              <a:t>18.10.2016</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26097B36-036D-4123-B199-358DA87EBDC6}"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874578C7-C68A-4615-8045-39D7659EC7FB}" type="datetimeFigureOut">
              <a:rPr lang="ru-RU"/>
              <a:pPr>
                <a:defRPr/>
              </a:pPr>
              <a:t>18.10.2016</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CA62F6D5-42DF-4BE4-AF44-424E01FC34FF}"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5"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rtlCol="0">
            <a:normAutofit/>
          </a:bodyPr>
          <a:lstStyle/>
          <a:p>
            <a:pPr lvl="0"/>
            <a:r>
              <a:rPr lang="ru-RU" noProof="0" smtClean="0"/>
              <a:t>Вставка рисунка</a:t>
            </a:r>
            <a:endParaRPr lang="en-US" noProof="0"/>
          </a:p>
        </p:txBody>
      </p:sp>
      <p:sp>
        <p:nvSpPr>
          <p:cNvPr id="13" name="Date Placeholder 4"/>
          <p:cNvSpPr>
            <a:spLocks noGrp="1"/>
          </p:cNvSpPr>
          <p:nvPr>
            <p:ph type="dt" sz="half" idx="15"/>
          </p:nvPr>
        </p:nvSpPr>
        <p:spPr/>
        <p:txBody>
          <a:bodyPr/>
          <a:lstStyle>
            <a:lvl1pPr>
              <a:defRPr/>
            </a:lvl1pPr>
          </a:lstStyle>
          <a:p>
            <a:pPr>
              <a:defRPr/>
            </a:pPr>
            <a:fld id="{3DC2F82F-06D8-4929-8AA0-7557657D9928}" type="datetimeFigureOut">
              <a:rPr lang="ru-RU"/>
              <a:pPr>
                <a:defRPr/>
              </a:pPr>
              <a:t>18.10.2016</a:t>
            </a:fld>
            <a:endParaRPr lang="ru-RU"/>
          </a:p>
        </p:txBody>
      </p:sp>
      <p:sp>
        <p:nvSpPr>
          <p:cNvPr id="14" name="Footer Placeholder 5"/>
          <p:cNvSpPr>
            <a:spLocks noGrp="1"/>
          </p:cNvSpPr>
          <p:nvPr>
            <p:ph type="ftr" sz="quarter" idx="16"/>
          </p:nvPr>
        </p:nvSpPr>
        <p:spPr/>
        <p:txBody>
          <a:bodyPr/>
          <a:lstStyle>
            <a:lvl1pPr>
              <a:defRPr/>
            </a:lvl1pPr>
          </a:lstStyle>
          <a:p>
            <a:pPr>
              <a:defRPr/>
            </a:pPr>
            <a:endParaRPr lang="ru-RU"/>
          </a:p>
        </p:txBody>
      </p:sp>
      <p:sp>
        <p:nvSpPr>
          <p:cNvPr id="15" name="Slide Number Placeholder 6"/>
          <p:cNvSpPr>
            <a:spLocks noGrp="1"/>
          </p:cNvSpPr>
          <p:nvPr>
            <p:ph type="sldNum" sz="quarter" idx="17"/>
          </p:nvPr>
        </p:nvSpPr>
        <p:spPr/>
        <p:txBody>
          <a:bodyPr/>
          <a:lstStyle>
            <a:lvl1pPr>
              <a:defRPr/>
            </a:lvl1pPr>
          </a:lstStyle>
          <a:p>
            <a:pPr>
              <a:defRPr/>
            </a:pPr>
            <a:fld id="{00957AFD-BCFD-4F0F-859F-BBB552E6BA6C}"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9650" y="676275"/>
            <a:ext cx="7124700" cy="923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1009650" y="1806575"/>
            <a:ext cx="7124700" cy="40528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437313" y="5951538"/>
            <a:ext cx="2133600" cy="365125"/>
          </a:xfrm>
          <a:prstGeom prst="rect">
            <a:avLst/>
          </a:prstGeom>
        </p:spPr>
        <p:txBody>
          <a:bodyPr vert="horz" lIns="91440" tIns="45720" rIns="91440" bIns="45720" rtlCol="0" anchor="b"/>
          <a:lstStyle>
            <a:lvl1pPr algn="r" fontAlgn="auto">
              <a:spcBef>
                <a:spcPts val="0"/>
              </a:spcBef>
              <a:spcAft>
                <a:spcPts val="0"/>
              </a:spcAft>
              <a:defRPr sz="900">
                <a:solidFill>
                  <a:schemeClr val="tx2"/>
                </a:solidFill>
                <a:latin typeface="+mn-lt"/>
                <a:cs typeface="+mn-cs"/>
              </a:defRPr>
            </a:lvl1pPr>
          </a:lstStyle>
          <a:p>
            <a:pPr>
              <a:defRPr/>
            </a:pPr>
            <a:fld id="{C36CCAEB-A7DE-4819-8428-B180BBED08DD}" type="datetimeFigureOut">
              <a:rPr lang="ru-RU"/>
              <a:pPr>
                <a:defRPr/>
              </a:pPr>
              <a:t>18.10.2016</a:t>
            </a:fld>
            <a:endParaRPr lang="ru-RU"/>
          </a:p>
        </p:txBody>
      </p:sp>
      <p:sp>
        <p:nvSpPr>
          <p:cNvPr id="5" name="Footer Placeholder 4"/>
          <p:cNvSpPr>
            <a:spLocks noGrp="1"/>
          </p:cNvSpPr>
          <p:nvPr>
            <p:ph type="ftr" sz="quarter" idx="3"/>
          </p:nvPr>
        </p:nvSpPr>
        <p:spPr>
          <a:xfrm>
            <a:off x="1181100" y="5951538"/>
            <a:ext cx="5256213" cy="365125"/>
          </a:xfrm>
          <a:prstGeom prst="rect">
            <a:avLst/>
          </a:prstGeom>
        </p:spPr>
        <p:txBody>
          <a:bodyPr vert="horz" lIns="91440" tIns="45720" rIns="91440" bIns="45720" rtlCol="0" anchor="b"/>
          <a:lstStyle>
            <a:lvl1pPr algn="l" fontAlgn="auto">
              <a:spcBef>
                <a:spcPts val="0"/>
              </a:spcBef>
              <a:spcAft>
                <a:spcPts val="0"/>
              </a:spcAft>
              <a:defRPr sz="900">
                <a:solidFill>
                  <a:schemeClr val="tx2"/>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573088" y="5951538"/>
            <a:ext cx="608012" cy="365125"/>
          </a:xfrm>
          <a:prstGeom prst="rect">
            <a:avLst/>
          </a:prstGeom>
        </p:spPr>
        <p:txBody>
          <a:bodyPr vert="horz" lIns="91440" tIns="45720" rIns="91440" bIns="45720" rtlCol="0" anchor="b"/>
          <a:lstStyle>
            <a:lvl1pPr algn="l" fontAlgn="auto">
              <a:spcBef>
                <a:spcPts val="0"/>
              </a:spcBef>
              <a:spcAft>
                <a:spcPts val="0"/>
              </a:spcAft>
              <a:defRPr sz="1800">
                <a:solidFill>
                  <a:schemeClr val="tx2"/>
                </a:solidFill>
                <a:latin typeface="+mn-lt"/>
                <a:cs typeface="+mn-cs"/>
              </a:defRPr>
            </a:lvl1pPr>
          </a:lstStyle>
          <a:p>
            <a:pPr>
              <a:defRPr/>
            </a:pPr>
            <a:fld id="{EBC607FE-66B6-434A-ADA6-35A625EE6A11}" type="slidenum">
              <a:rPr lang="ru-RU"/>
              <a:pPr>
                <a:defRPr/>
              </a:pPr>
              <a:t>‹#›</a:t>
            </a:fld>
            <a:endParaRPr lang="ru-RU"/>
          </a:p>
        </p:txBody>
      </p:sp>
      <p:grpSp>
        <p:nvGrpSpPr>
          <p:cNvPr id="1031" name="Group 60"/>
          <p:cNvGrpSpPr>
            <a:grpSpLocks/>
          </p:cNvGrpSpPr>
          <p:nvPr/>
        </p:nvGrpSpPr>
        <p:grpSpPr bwMode="auto">
          <a:xfrm>
            <a:off x="-33338" y="0"/>
            <a:ext cx="9177338" cy="6858000"/>
            <a:chOff x="-33595" y="0"/>
            <a:chExt cx="9177595" cy="6857999"/>
          </a:xfrm>
        </p:grpSpPr>
        <p:grpSp>
          <p:nvGrpSpPr>
            <p:cNvPr id="1032" name="Group 182"/>
            <p:cNvGrpSpPr>
              <a:grpSpLocks/>
            </p:cNvGrpSpPr>
            <p:nvPr/>
          </p:nvGrpSpPr>
          <p:grpSpPr bwMode="auto">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fontAlgn="auto">
                  <a:spcBef>
                    <a:spcPts val="0"/>
                  </a:spcBef>
                  <a:spcAft>
                    <a:spcPts val="0"/>
                  </a:spcAft>
                  <a:defRPr/>
                </a:pPr>
                <a:endParaRPr lang="en-US">
                  <a:latin typeface="+mn-lt"/>
                  <a:cs typeface="+mn-cs"/>
                </a:endParaRPr>
              </a:p>
            </p:txBody>
          </p:sp>
        </p:grpSp>
        <p:grpSp>
          <p:nvGrpSpPr>
            <p:cNvPr id="1033" name="Group 189"/>
            <p:cNvGrpSpPr>
              <a:grpSpLocks/>
            </p:cNvGrpSpPr>
            <p:nvPr/>
          </p:nvGrpSpPr>
          <p:grpSpPr bwMode="auto">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fontAlgn="auto">
                  <a:spcBef>
                    <a:spcPts val="0"/>
                  </a:spcBef>
                  <a:spcAft>
                    <a:spcPts val="0"/>
                  </a:spcAft>
                  <a:defRPr/>
                </a:pPr>
                <a:endParaRPr lang="en-US">
                  <a:latin typeface="+mn-lt"/>
                  <a:cs typeface="+mn-cs"/>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fontAlgn="auto">
                  <a:spcBef>
                    <a:spcPts val="0"/>
                  </a:spcBef>
                  <a:spcAft>
                    <a:spcPts val="0"/>
                  </a:spcAft>
                  <a:defRPr/>
                </a:pPr>
                <a:endParaRPr lang="en-US">
                  <a:latin typeface="+mn-lt"/>
                  <a:cs typeface="+mn-cs"/>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p:spPr>
            <p:txBody>
              <a:bodyPr/>
              <a:lstStyle/>
              <a:p>
                <a:pPr fontAlgn="auto">
                  <a:spcBef>
                    <a:spcPts val="0"/>
                  </a:spcBef>
                  <a:spcAft>
                    <a:spcPts val="0"/>
                  </a:spcAft>
                  <a:defRPr/>
                </a:pPr>
                <a:endParaRPr lang="en-US">
                  <a:latin typeface="+mn-lt"/>
                  <a:cs typeface="+mn-cs"/>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p:spPr>
            <p:txBody>
              <a:bodyPr/>
              <a:lstStyle/>
              <a:p>
                <a:pPr fontAlgn="auto">
                  <a:spcBef>
                    <a:spcPts val="0"/>
                  </a:spcBef>
                  <a:spcAft>
                    <a:spcPts val="0"/>
                  </a:spcAft>
                  <a:defRPr/>
                </a:pPr>
                <a:endParaRPr lang="en-US">
                  <a:latin typeface="+mn-lt"/>
                  <a:cs typeface="+mn-cs"/>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p:spPr>
            <p:txBody>
              <a:bodyPr/>
              <a:lstStyle/>
              <a:p>
                <a:pPr fontAlgn="auto">
                  <a:spcBef>
                    <a:spcPts val="0"/>
                  </a:spcBef>
                  <a:spcAft>
                    <a:spcPts val="0"/>
                  </a:spcAft>
                  <a:defRPr/>
                </a:pPr>
                <a:endParaRPr lang="en-US">
                  <a:latin typeface="+mn-lt"/>
                  <a:cs typeface="+mn-cs"/>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p:spPr>
            <p:txBody>
              <a:bodyPr/>
              <a:lstStyle/>
              <a:p>
                <a:pPr fontAlgn="auto">
                  <a:spcBef>
                    <a:spcPts val="0"/>
                  </a:spcBef>
                  <a:spcAft>
                    <a:spcPts val="0"/>
                  </a:spcAft>
                  <a:defRPr/>
                </a:pPr>
                <a:endParaRPr lang="en-US">
                  <a:latin typeface="+mn-lt"/>
                  <a:cs typeface="+mn-cs"/>
                </a:endParaRPr>
              </a:p>
            </p:txBody>
          </p:sp>
        </p:grpSp>
        <p:grpSp>
          <p:nvGrpSpPr>
            <p:cNvPr id="1034" name="Group 200"/>
            <p:cNvGrpSpPr>
              <a:grpSpLocks/>
            </p:cNvGrpSpPr>
            <p:nvPr/>
          </p:nvGrpSpPr>
          <p:grpSpPr bwMode="auto">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fontAlgn="auto">
                  <a:spcBef>
                    <a:spcPts val="0"/>
                  </a:spcBef>
                  <a:spcAft>
                    <a:spcPts val="0"/>
                  </a:spcAft>
                  <a:defRPr/>
                </a:pPr>
                <a:endParaRPr lang="en-US">
                  <a:latin typeface="+mn-lt"/>
                  <a:cs typeface="+mn-cs"/>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p:spPr>
            <p:txBody>
              <a:bodyPr/>
              <a:lstStyle/>
              <a:p>
                <a:pPr fontAlgn="auto">
                  <a:spcBef>
                    <a:spcPts val="0"/>
                  </a:spcBef>
                  <a:spcAft>
                    <a:spcPts val="0"/>
                  </a:spcAft>
                  <a:defRPr/>
                </a:pPr>
                <a:endParaRPr lang="en-US">
                  <a:latin typeface="+mn-lt"/>
                  <a:cs typeface="+mn-cs"/>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p:spPr>
            <p:txBody>
              <a:bodyPr/>
              <a:lstStyle/>
              <a:p>
                <a:pPr fontAlgn="auto">
                  <a:spcBef>
                    <a:spcPts val="0"/>
                  </a:spcBef>
                  <a:spcAft>
                    <a:spcPts val="0"/>
                  </a:spcAft>
                  <a:defRPr/>
                </a:pPr>
                <a:endParaRPr lang="en-US">
                  <a:latin typeface="+mn-lt"/>
                  <a:cs typeface="+mn-cs"/>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p:spPr>
            <p:txBody>
              <a:bodyPr/>
              <a:lstStyle/>
              <a:p>
                <a:pPr fontAlgn="auto">
                  <a:spcBef>
                    <a:spcPts val="0"/>
                  </a:spcBef>
                  <a:spcAft>
                    <a:spcPts val="0"/>
                  </a:spcAft>
                  <a:defRPr/>
                </a:pPr>
                <a:endParaRPr lang="en-US">
                  <a:latin typeface="+mn-lt"/>
                  <a:cs typeface="+mn-cs"/>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p:spPr>
            <p:txBody>
              <a:bodyPr/>
              <a:lstStyle/>
              <a:p>
                <a:pPr fontAlgn="auto">
                  <a:spcBef>
                    <a:spcPts val="0"/>
                  </a:spcBef>
                  <a:spcAft>
                    <a:spcPts val="0"/>
                  </a:spcAft>
                  <a:defRPr/>
                </a:pPr>
                <a:endParaRPr lang="en-US">
                  <a:latin typeface="+mn-lt"/>
                  <a:cs typeface="+mn-cs"/>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p:spPr>
            <p:txBody>
              <a:bodyPr/>
              <a:lstStyle/>
              <a:p>
                <a:pPr fontAlgn="auto">
                  <a:spcBef>
                    <a:spcPts val="0"/>
                  </a:spcBef>
                  <a:spcAft>
                    <a:spcPts val="0"/>
                  </a:spcAft>
                  <a:defRPr/>
                </a:pPr>
                <a:endParaRPr lang="en-US">
                  <a:latin typeface="+mn-lt"/>
                  <a:cs typeface="+mn-cs"/>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p:spPr>
            <p:txBody>
              <a:bodyPr/>
              <a:lstStyle/>
              <a:p>
                <a:pPr fontAlgn="auto">
                  <a:spcBef>
                    <a:spcPts val="0"/>
                  </a:spcBef>
                  <a:spcAft>
                    <a:spcPts val="0"/>
                  </a:spcAft>
                  <a:defRPr/>
                </a:pPr>
                <a:endParaRPr lang="en-US">
                  <a:latin typeface="+mn-lt"/>
                  <a:cs typeface="+mn-cs"/>
                </a:endParaRPr>
              </a:p>
            </p:txBody>
          </p:sp>
        </p:grpSp>
      </p:grpSp>
    </p:spTree>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72" r:id="rId9"/>
    <p:sldLayoutId id="2147483663" r:id="rId10"/>
    <p:sldLayoutId id="2147483662" r:id="rId11"/>
  </p:sldLayoutIdLst>
  <p:txStyles>
    <p:titleStyle>
      <a:lvl1pPr algn="l" defTabSz="457200" rtl="0" eaLnBrk="0" fontAlgn="base" hangingPunct="0">
        <a:spcBef>
          <a:spcPct val="0"/>
        </a:spcBef>
        <a:spcAft>
          <a:spcPct val="0"/>
        </a:spcAft>
        <a:defRPr sz="3200" kern="1200">
          <a:solidFill>
            <a:schemeClr val="tx1"/>
          </a:solidFill>
          <a:latin typeface="+mj-lt"/>
          <a:ea typeface="+mj-ea"/>
          <a:cs typeface="Trebuchet MS"/>
        </a:defRPr>
      </a:lvl1pPr>
      <a:lvl2pPr algn="l" defTabSz="457200" rtl="0" eaLnBrk="0" fontAlgn="base" hangingPunct="0">
        <a:spcBef>
          <a:spcPct val="0"/>
        </a:spcBef>
        <a:spcAft>
          <a:spcPct val="0"/>
        </a:spcAft>
        <a:defRPr sz="3200">
          <a:solidFill>
            <a:schemeClr val="tx1"/>
          </a:solidFill>
          <a:latin typeface="Verdana" pitchFamily="34" charset="0"/>
        </a:defRPr>
      </a:lvl2pPr>
      <a:lvl3pPr algn="l" defTabSz="457200" rtl="0" eaLnBrk="0" fontAlgn="base" hangingPunct="0">
        <a:spcBef>
          <a:spcPct val="0"/>
        </a:spcBef>
        <a:spcAft>
          <a:spcPct val="0"/>
        </a:spcAft>
        <a:defRPr sz="3200">
          <a:solidFill>
            <a:schemeClr val="tx1"/>
          </a:solidFill>
          <a:latin typeface="Verdana" pitchFamily="34" charset="0"/>
        </a:defRPr>
      </a:lvl3pPr>
      <a:lvl4pPr algn="l" defTabSz="457200" rtl="0" eaLnBrk="0" fontAlgn="base" hangingPunct="0">
        <a:spcBef>
          <a:spcPct val="0"/>
        </a:spcBef>
        <a:spcAft>
          <a:spcPct val="0"/>
        </a:spcAft>
        <a:defRPr sz="3200">
          <a:solidFill>
            <a:schemeClr val="tx1"/>
          </a:solidFill>
          <a:latin typeface="Verdana" pitchFamily="34" charset="0"/>
        </a:defRPr>
      </a:lvl4pPr>
      <a:lvl5pPr algn="l" defTabSz="457200" rtl="0" eaLnBrk="0" fontAlgn="base" hangingPunct="0">
        <a:spcBef>
          <a:spcPct val="0"/>
        </a:spcBef>
        <a:spcAft>
          <a:spcPct val="0"/>
        </a:spcAft>
        <a:defRPr sz="3200">
          <a:solidFill>
            <a:schemeClr val="tx1"/>
          </a:solidFill>
          <a:latin typeface="Verdan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ts val="600"/>
        </a:spcAft>
        <a:buClr>
          <a:schemeClr val="tx2"/>
        </a:buClr>
        <a:buFont typeface="Wingdings 2" pitchFamily="18" charset="2"/>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chemeClr val="tx2"/>
        </a:buClr>
        <a:buFont typeface="Wingdings 2" pitchFamily="18" charset="2"/>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ts val="600"/>
        </a:spcAft>
        <a:buClr>
          <a:schemeClr val="tx2"/>
        </a:buClr>
        <a:buFont typeface="Wingdings 2" pitchFamily="18" charset="2"/>
        <a:buChar char=""/>
        <a:defRPr sz="1400" kern="1200">
          <a:solidFill>
            <a:schemeClr val="tx1"/>
          </a:solidFill>
          <a:latin typeface="+mn-lt"/>
          <a:ea typeface="+mn-ea"/>
          <a:cs typeface="+mn-cs"/>
        </a:defRPr>
      </a:lvl3pPr>
      <a:lvl4pPr marL="16002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4pPr>
      <a:lvl5pPr marL="20574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mailto:sch2-prof@mail.ru"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mailto:sch2-prof@mail.ru"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mailto:sch2-prof@mail.ru"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2368550" y="242888"/>
            <a:ext cx="4848225" cy="738187"/>
          </a:xfrm>
          <a:prstGeom prst="rect">
            <a:avLst/>
          </a:prstGeom>
          <a:noFill/>
          <a:ln w="9525">
            <a:noFill/>
            <a:miter lim="800000"/>
            <a:headEnd/>
            <a:tailEnd/>
          </a:ln>
        </p:spPr>
        <p:txBody>
          <a:bodyPr wrap="none" anchor="ctr">
            <a:spAutoFit/>
          </a:bodyPr>
          <a:lstStyle/>
          <a:p>
            <a:pPr algn="ctr"/>
            <a:r>
              <a:rPr lang="ru-RU" altLang="ru-RU" sz="2400" b="1">
                <a:cs typeface="Times New Roman" pitchFamily="18" charset="0"/>
              </a:rPr>
              <a:t>МБОУ «Гудермесская СШ№2».</a:t>
            </a:r>
            <a:endParaRPr lang="ru-RU" altLang="ru-RU" sz="700"/>
          </a:p>
          <a:p>
            <a:pPr algn="ctr" eaLnBrk="0" hangingPunct="0"/>
            <a:endParaRPr lang="ru-RU" altLang="ru-RU"/>
          </a:p>
        </p:txBody>
      </p:sp>
      <p:pic>
        <p:nvPicPr>
          <p:cNvPr id="14338" name="Picture 1"/>
          <p:cNvPicPr>
            <a:picLocks noChangeAspect="1" noChangeArrowheads="1"/>
          </p:cNvPicPr>
          <p:nvPr/>
        </p:nvPicPr>
        <p:blipFill>
          <a:blip r:embed="rId3"/>
          <a:srcRect/>
          <a:stretch>
            <a:fillRect/>
          </a:stretch>
        </p:blipFill>
        <p:spPr bwMode="auto">
          <a:xfrm>
            <a:off x="519113" y="942975"/>
            <a:ext cx="5145087" cy="4718050"/>
          </a:xfrm>
          <a:prstGeom prst="rect">
            <a:avLst/>
          </a:prstGeom>
          <a:noFill/>
          <a:ln w="9525">
            <a:noFill/>
            <a:miter lim="800000"/>
            <a:headEnd/>
            <a:tailEnd/>
          </a:ln>
        </p:spPr>
      </p:pic>
      <p:sp>
        <p:nvSpPr>
          <p:cNvPr id="14339" name="Прямоугольник 4"/>
          <p:cNvSpPr>
            <a:spLocks noChangeArrowheads="1"/>
          </p:cNvSpPr>
          <p:nvPr/>
        </p:nvSpPr>
        <p:spPr bwMode="auto">
          <a:xfrm>
            <a:off x="4427538" y="2205038"/>
            <a:ext cx="4572000" cy="1476375"/>
          </a:xfrm>
          <a:prstGeom prst="rect">
            <a:avLst/>
          </a:prstGeom>
          <a:noFill/>
          <a:ln w="9525">
            <a:noFill/>
            <a:miter lim="800000"/>
            <a:headEnd/>
            <a:tailEnd/>
          </a:ln>
        </p:spPr>
        <p:txBody>
          <a:bodyPr>
            <a:spAutoFit/>
          </a:bodyPr>
          <a:lstStyle/>
          <a:p>
            <a:pPr marL="88900" indent="-11113" algn="ctr"/>
            <a:r>
              <a:rPr lang="ru-RU" b="1">
                <a:latin typeface="Times New Roman" pitchFamily="18" charset="0"/>
                <a:cs typeface="Times New Roman" pitchFamily="18" charset="0"/>
              </a:rPr>
              <a:t>                      ВОТ ЭТА УЛИЦА,</a:t>
            </a:r>
            <a:endParaRPr lang="ru-RU">
              <a:latin typeface="Times New Roman" pitchFamily="18" charset="0"/>
              <a:cs typeface="Times New Roman" pitchFamily="18" charset="0"/>
            </a:endParaRPr>
          </a:p>
          <a:p>
            <a:pPr marL="88900" indent="-11113" algn="ctr"/>
            <a:r>
              <a:rPr lang="ru-RU" b="1">
                <a:latin typeface="Times New Roman" pitchFamily="18" charset="0"/>
                <a:cs typeface="Times New Roman" pitchFamily="18" charset="0"/>
              </a:rPr>
              <a:t>                      ВОТ ЭТОТ ДОМ,</a:t>
            </a:r>
            <a:endParaRPr lang="ru-RU">
              <a:latin typeface="Times New Roman" pitchFamily="18" charset="0"/>
              <a:cs typeface="Times New Roman" pitchFamily="18" charset="0"/>
            </a:endParaRPr>
          </a:p>
          <a:p>
            <a:pPr marL="88900" indent="-11113" algn="ctr"/>
            <a:r>
              <a:rPr lang="ru-RU" b="1">
                <a:latin typeface="Times New Roman" pitchFamily="18" charset="0"/>
                <a:cs typeface="Times New Roman" pitchFamily="18" charset="0"/>
              </a:rPr>
              <a:t>                      ВОТ ЭТА ШКОЛА,                                                                                                               </a:t>
            </a:r>
            <a:endParaRPr lang="ru-RU">
              <a:latin typeface="Times New Roman" pitchFamily="18" charset="0"/>
              <a:cs typeface="Times New Roman" pitchFamily="18" charset="0"/>
            </a:endParaRPr>
          </a:p>
          <a:p>
            <a:pPr marL="88900" indent="-11113" algn="ctr"/>
            <a:r>
              <a:rPr lang="ru-RU" b="1">
                <a:latin typeface="Times New Roman" pitchFamily="18" charset="0"/>
                <a:cs typeface="Times New Roman" pitchFamily="18" charset="0"/>
              </a:rPr>
              <a:t>                       ЧТО Я ВЛЮБЛЁН.</a:t>
            </a:r>
            <a:endParaRPr lang="ru-RU">
              <a:latin typeface="Times New Roman" pitchFamily="18" charset="0"/>
              <a:cs typeface="Times New Roman" pitchFamily="18" charset="0"/>
            </a:endParaRPr>
          </a:p>
          <a:p>
            <a:pPr marL="88900" indent="-11113" algn="ctr"/>
            <a:r>
              <a:rPr lang="ru-RU" b="1">
                <a:latin typeface="Times New Roman" pitchFamily="18" charset="0"/>
                <a:cs typeface="Times New Roman" pitchFamily="18" charset="0"/>
              </a:rPr>
              <a:t>                                   </a:t>
            </a:r>
            <a:endParaRPr lang="ru-RU">
              <a:latin typeface="Verdana" pitchFamily="34" charset="0"/>
            </a:endParaRPr>
          </a:p>
        </p:txBody>
      </p:sp>
      <p:pic>
        <p:nvPicPr>
          <p:cNvPr id="2" name="Shape">
            <a:hlinkClick r:id="" action="ppaction://media"/>
          </p:cNvPr>
          <p:cNvPicPr>
            <a:picLocks noRot="1" noChangeAspect="1"/>
          </p:cNvPicPr>
          <p:nvPr>
            <a:videoFile r:link="rId1"/>
          </p:nvPr>
        </p:nvPicPr>
        <p:blipFill>
          <a:blip r:embed="rId4"/>
          <a:srcRect/>
          <a:stretch>
            <a:fillRect/>
          </a:stretch>
        </p:blipFill>
        <p:spPr bwMode="auto">
          <a:xfrm>
            <a:off x="7389813" y="638175"/>
            <a:ext cx="609600" cy="609600"/>
          </a:xfrm>
          <a:prstGeom prst="rect">
            <a:avLst/>
          </a:prstGeom>
          <a:noFill/>
          <a:ln w="9525">
            <a:noFill/>
            <a:miter lim="800000"/>
            <a:headEnd/>
            <a:tailEnd/>
          </a:ln>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7" fill="hold" display="0">
                  <p:stCondLst>
                    <p:cond delay="indefinite"/>
                  </p:stCondLst>
                  <p:endCondLst>
                    <p:cond evt="onStopAudio" delay="0">
                      <p:tgtEl>
                        <p:sldTgt/>
                      </p:tgtEl>
                    </p:cond>
                  </p:end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Прямоугольник 1"/>
          <p:cNvSpPr>
            <a:spLocks noChangeArrowheads="1"/>
          </p:cNvSpPr>
          <p:nvPr/>
        </p:nvSpPr>
        <p:spPr bwMode="auto">
          <a:xfrm>
            <a:off x="250825" y="241300"/>
            <a:ext cx="8569325" cy="7108825"/>
          </a:xfrm>
          <a:prstGeom prst="rect">
            <a:avLst/>
          </a:prstGeom>
          <a:noFill/>
          <a:ln w="9525">
            <a:noFill/>
            <a:miter lim="800000"/>
            <a:headEnd/>
            <a:tailEnd/>
          </a:ln>
        </p:spPr>
        <p:txBody>
          <a:bodyPr>
            <a:spAutoFit/>
          </a:bodyPr>
          <a:lstStyle/>
          <a:p>
            <a:pPr>
              <a:tabLst>
                <a:tab pos="847725" algn="l"/>
              </a:tabLst>
            </a:pPr>
            <a:r>
              <a:rPr lang="ru-RU" sz="1200" b="1">
                <a:latin typeface="Times New Roman" pitchFamily="18" charset="0"/>
                <a:cs typeface="Times New Roman" pitchFamily="18" charset="0"/>
              </a:rPr>
              <a:t> ПОЛОЖЕНИЕ</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о республиканском конкурсе на «Лучший руководитель</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профсоюзного кружка по распространению духовно - нравственных и правовых знаний»</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Общие  положения:</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Организатором  конкурса является Чеченская республиканская организация Профсоюза работников народного образования и науки РФ.</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I. Цели и задачи конкурса</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развитие информационной работы с членами Профсоюза, расширение практики применения активных форм обучения, разработки тематики профсоюзных кружков;</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формирование умений практического применения норм права членами Профсоюза;</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повышение эффективности работы профсоюзных организаций по информированию, развитию духовно-нравственных ценностей среди членов Профсоюза;</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выявление и распространение передового опыта информационной работы;</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мотивации профсоюзного членства, укрепление и сплочение профсоюзных организаций.</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II. Участники конкурса</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В конкурсе принимают участие руководители профсоюзных кружков образовательных учреждений Чеченской Республики.</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III. Руководство конкурсом</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Для проведения конкурса создается конкурсная комиссия и рабочая группа.</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IV. Сроки приема конкурсных материалов</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Заявки на участие в республиканском смотре-конкурсе принимаются до 15 мая 2014г   в рессовете Профсоюза работников образования и науки РФ по адресу: Чеченская Республика, г. Грозный, пр. Исаева, 36, тел./факс: 8(8712) 22-48-37</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V. Основные критерии оценки конкурсных работ</a:t>
            </a:r>
            <a:endParaRPr lang="ru-RU" sz="1200">
              <a:latin typeface="Times New Roman" pitchFamily="18" charset="0"/>
              <a:cs typeface="Times New Roman" pitchFamily="18" charset="0"/>
            </a:endParaRPr>
          </a:p>
          <a:p>
            <a:pPr>
              <a:tabLst>
                <a:tab pos="847725" algn="l"/>
              </a:tabLst>
            </a:pP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актуальность предложенной темы;</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новизна темы, разнообразие форм работы, используемых в профсоюзном кружке, целесообразность их применения;</a:t>
            </a:r>
            <a:br>
              <a:rPr lang="ru-RU" sz="1200" b="1">
                <a:latin typeface="Times New Roman" pitchFamily="18" charset="0"/>
                <a:cs typeface="Times New Roman" pitchFamily="18" charset="0"/>
              </a:rPr>
            </a:br>
            <a:r>
              <a:rPr lang="ru-RU" sz="1200" b="1">
                <a:latin typeface="Times New Roman" pitchFamily="18" charset="0"/>
                <a:cs typeface="Times New Roman" pitchFamily="18" charset="0"/>
              </a:rPr>
              <a:t/>
            </a:r>
            <a:br>
              <a:rPr lang="ru-RU" sz="1200" b="1">
                <a:latin typeface="Times New Roman" pitchFamily="18" charset="0"/>
                <a:cs typeface="Times New Roman" pitchFamily="18" charset="0"/>
              </a:rPr>
            </a:br>
            <a:endParaRPr lang="ru-RU" sz="1200">
              <a:latin typeface="Verdana" pitchFamily="34" charset="0"/>
            </a:endParaRPr>
          </a:p>
        </p:txBody>
      </p:sp>
    </p:spTree>
  </p:cSld>
  <p:clrMapOvr>
    <a:masterClrMapping/>
  </p:clrMapOvr>
  <p:transition spd="slow" advClick="0" advTm="5000">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Прямоугольник 1"/>
          <p:cNvSpPr>
            <a:spLocks noChangeArrowheads="1"/>
          </p:cNvSpPr>
          <p:nvPr/>
        </p:nvSpPr>
        <p:spPr bwMode="auto">
          <a:xfrm>
            <a:off x="827088" y="404813"/>
            <a:ext cx="7888287" cy="4924425"/>
          </a:xfrm>
          <a:prstGeom prst="rect">
            <a:avLst/>
          </a:prstGeom>
          <a:noFill/>
          <a:ln w="9525">
            <a:noFill/>
            <a:miter lim="800000"/>
            <a:headEnd/>
            <a:tailEnd/>
          </a:ln>
        </p:spPr>
        <p:txBody>
          <a:bodyPr>
            <a:spAutoFit/>
          </a:bodyPr>
          <a:lstStyle/>
          <a:p>
            <a:pPr>
              <a:tabLst>
                <a:tab pos="847725" algn="l"/>
              </a:tabLst>
            </a:pPr>
            <a:r>
              <a:rPr lang="ru-RU" sz="1000" b="1">
                <a:latin typeface="Times New Roman" pitchFamily="18" charset="0"/>
                <a:cs typeface="Times New Roman" pitchFamily="18" charset="0"/>
              </a:rPr>
              <a:t/>
            </a:r>
            <a:br>
              <a:rPr lang="ru-RU" sz="1000" b="1">
                <a:latin typeface="Times New Roman" pitchFamily="18" charset="0"/>
                <a:cs typeface="Times New Roman" pitchFamily="18" charset="0"/>
              </a:rPr>
            </a:br>
            <a:r>
              <a:rPr lang="ru-RU" sz="1400" b="1">
                <a:latin typeface="Times New Roman" pitchFamily="18" charset="0"/>
                <a:cs typeface="Times New Roman" pitchFamily="18" charset="0"/>
              </a:rPr>
              <a:t>- полнота отражения заявленной темы в разработке кружка: наглядные материалы, дневник руководителя кружка, протоколы проведенных занятий, план работы кружка, качество их оформления;</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 показательное занятие кружка в первичной профсоюзной организации.</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Кроме того, представляется одно показательное занятие профсоюзного кружка на электронном носителе (видеоролик). Продолжительность профсоюзного кружка не более 30-40 мин.</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VI. Подведение итогов и награждение</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6.1. Итоги конкурса подводятся комиссией до 15 января 2013 г.</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6.2. Победители конкурса награждаются Почётными грамотами и ценными подарками рессовета Профсоюза.</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6.3. По предложению конкурсной комиссии могут учреждаться поощрительные призы.</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6.4. Итоги конкурса и лучшие материалы будут опубликованы в профсоюзных изданиях.</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
            </a:r>
            <a:br>
              <a:rPr lang="ru-RU" sz="1400" b="1">
                <a:latin typeface="Times New Roman" pitchFamily="18" charset="0"/>
                <a:cs typeface="Times New Roman" pitchFamily="18" charset="0"/>
              </a:rPr>
            </a:br>
            <a:r>
              <a:rPr lang="ru-RU" sz="1400" b="1">
                <a:latin typeface="Times New Roman" pitchFamily="18" charset="0"/>
                <a:cs typeface="Times New Roman" pitchFamily="18" charset="0"/>
              </a:rPr>
              <a:t>          Председатель Профсоюза Х.М.Герзелиев.</a:t>
            </a:r>
            <a:endParaRPr lang="ru-RU" sz="1400">
              <a:latin typeface="Times New Roman" pitchFamily="18" charset="0"/>
              <a:cs typeface="Times New Roman" pitchFamily="18" charset="0"/>
            </a:endParaRPr>
          </a:p>
          <a:p>
            <a:pPr>
              <a:tabLst>
                <a:tab pos="847725" algn="l"/>
              </a:tabLst>
            </a:pPr>
            <a:r>
              <a:rPr lang="ru-RU" sz="1000" b="1">
                <a:latin typeface="Times New Roman" pitchFamily="18" charset="0"/>
                <a:cs typeface="Times New Roman" pitchFamily="18" charset="0"/>
              </a:rPr>
              <a:t> </a:t>
            </a:r>
            <a:endParaRPr lang="ru-RU" sz="1000">
              <a:latin typeface="Times New Roman" pitchFamily="18" charset="0"/>
              <a:cs typeface="Times New Roman" pitchFamily="18" charset="0"/>
            </a:endParaRPr>
          </a:p>
        </p:txBody>
      </p:sp>
    </p:spTree>
  </p:cSld>
  <p:clrMapOvr>
    <a:masterClrMapping/>
  </p:clrMapOvr>
  <p:transition spd="slow" advClick="0" advTm="5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Прямоугольник 1"/>
          <p:cNvSpPr>
            <a:spLocks noChangeArrowheads="1"/>
          </p:cNvSpPr>
          <p:nvPr/>
        </p:nvSpPr>
        <p:spPr bwMode="auto">
          <a:xfrm>
            <a:off x="468313" y="115888"/>
            <a:ext cx="7991475" cy="7972425"/>
          </a:xfrm>
          <a:prstGeom prst="rect">
            <a:avLst/>
          </a:prstGeom>
          <a:noFill/>
          <a:ln w="9525">
            <a:noFill/>
            <a:miter lim="800000"/>
            <a:headEnd/>
            <a:tailEnd/>
          </a:ln>
        </p:spPr>
        <p:txBody>
          <a:bodyPr>
            <a:spAutoFit/>
          </a:bodyPr>
          <a:lstStyle/>
          <a:p>
            <a:pPr algn="ctr">
              <a:tabLst>
                <a:tab pos="847725" algn="l"/>
              </a:tabLst>
            </a:pPr>
            <a:r>
              <a:rPr lang="ru-RU" b="1">
                <a:latin typeface="Times New Roman" pitchFamily="18" charset="0"/>
                <a:cs typeface="Times New Roman" pitchFamily="18" charset="0"/>
              </a:rPr>
              <a:t>Заявка   </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на участие в конкурсе «Лучший руководитель профсоюзного кружка   по распространению  духовно-нравственных и правовых знаний»</a:t>
            </a:r>
            <a:endParaRPr lang="ru-RU">
              <a:latin typeface="Times New Roman" pitchFamily="18" charset="0"/>
              <a:cs typeface="Times New Roman" pitchFamily="18" charset="0"/>
            </a:endParaRPr>
          </a:p>
          <a:p>
            <a:pPr>
              <a:tabLst>
                <a:tab pos="847725" algn="l"/>
              </a:tabLst>
            </a:pPr>
            <a:r>
              <a:rPr lang="ru-RU" b="1" u="sng">
                <a:latin typeface="Times New Roman" pitchFamily="18" charset="0"/>
                <a:cs typeface="Times New Roman" pitchFamily="18" charset="0"/>
              </a:rPr>
              <a:t>      Первичная профсоюзная организация МБОУ «СОШ №2г.Гудермеса»</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заявляет о своём намерении принять участие в конкурсе: « Лучший руководитель профсоюзного кружка по распространению  духовно-нравственных и правовых знаний  2014года», проводимым   рессоветом  Профсоюза.</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С положением о конкурсе « Лучший руководитель профсоюзного кружка   по </a:t>
            </a:r>
            <a:r>
              <a:rPr lang="ru-RU" b="1" u="sng">
                <a:latin typeface="Times New Roman" pitchFamily="18" charset="0"/>
                <a:cs typeface="Times New Roman" pitchFamily="18" charset="0"/>
              </a:rPr>
              <a:t>распространению </a:t>
            </a:r>
            <a:r>
              <a:rPr lang="ru-RU" b="1">
                <a:latin typeface="Times New Roman" pitchFamily="18" charset="0"/>
                <a:cs typeface="Times New Roman" pitchFamily="18" charset="0"/>
              </a:rPr>
              <a:t> духовно-нравственных и правовых знаний» ознакомлена.</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К настоящей заявке прилагаются следующие документы:</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1.Короткая характеристика нам руководителя профсоюзного кружка.</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2. Заявка на участие в конкурсе.</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3. План работы.</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4. Три занятия профсоюзного кружка (разработки занятий и протоколы к ним). </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5.Наглядные материалы.</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6.Использованная методическая литература</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7.Дневник руководителя кружка.</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8.Одно занятие профкружка на электронном носителе (видеоролик).</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9.Фотографии заседаний кружка.</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tabLst>
                <a:tab pos="847725"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tabLst>
                <a:tab pos="847725" algn="l"/>
              </a:tabLst>
            </a:pPr>
            <a:r>
              <a:rPr lang="ru-RU" sz="4400" b="1">
                <a:latin typeface="Times New Roman" pitchFamily="18" charset="0"/>
                <a:cs typeface="Times New Roman" pitchFamily="18" charset="0"/>
              </a:rPr>
              <a:t> </a:t>
            </a:r>
            <a:endParaRPr lang="ru-RU">
              <a:latin typeface="Times New Roman" pitchFamily="18" charset="0"/>
              <a:cs typeface="Times New Roman" pitchFamily="18" charset="0"/>
            </a:endParaRPr>
          </a:p>
        </p:txBody>
      </p:sp>
    </p:spTree>
  </p:cSld>
  <p:clrMapOvr>
    <a:masterClrMapping/>
  </p:clrMapOvr>
  <p:transition spd="slow" advClick="0" advTm="5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Прямоугольник 1"/>
          <p:cNvSpPr>
            <a:spLocks noChangeArrowheads="1"/>
          </p:cNvSpPr>
          <p:nvPr/>
        </p:nvSpPr>
        <p:spPr bwMode="auto">
          <a:xfrm>
            <a:off x="1619250" y="836613"/>
            <a:ext cx="6048375" cy="3632200"/>
          </a:xfrm>
          <a:prstGeom prst="rect">
            <a:avLst/>
          </a:prstGeom>
          <a:noFill/>
          <a:ln w="9525">
            <a:noFill/>
            <a:miter lim="800000"/>
            <a:headEnd/>
            <a:tailEnd/>
          </a:ln>
        </p:spPr>
        <p:txBody>
          <a:bodyPr>
            <a:spAutoFit/>
          </a:bodyPr>
          <a:lstStyle/>
          <a:p>
            <a:pPr algn="ctr">
              <a:tabLst>
                <a:tab pos="847725" algn="l"/>
              </a:tabLst>
            </a:pPr>
            <a:r>
              <a:rPr lang="ru-RU" sz="4400" b="1">
                <a:latin typeface="Times New Roman" pitchFamily="18" charset="0"/>
                <a:cs typeface="Times New Roman" pitchFamily="18" charset="0"/>
              </a:rPr>
              <a:t>Профсоюзные кружки </a:t>
            </a:r>
            <a:endParaRPr lang="ru-RU">
              <a:latin typeface="Times New Roman" pitchFamily="18" charset="0"/>
              <a:cs typeface="Times New Roman" pitchFamily="18" charset="0"/>
            </a:endParaRPr>
          </a:p>
          <a:p>
            <a:pPr algn="ctr">
              <a:tabLst>
                <a:tab pos="847725" algn="l"/>
              </a:tabLst>
            </a:pPr>
            <a:r>
              <a:rPr lang="ru-RU" sz="4400" b="1">
                <a:latin typeface="Times New Roman" pitchFamily="18" charset="0"/>
                <a:cs typeface="Times New Roman" pitchFamily="18" charset="0"/>
              </a:rPr>
              <a:t>как инструмент правового просвещения</a:t>
            </a:r>
            <a:endParaRPr lang="ru-RU">
              <a:latin typeface="Times New Roman" pitchFamily="18" charset="0"/>
              <a:cs typeface="Times New Roman" pitchFamily="18" charset="0"/>
            </a:endParaRPr>
          </a:p>
          <a:p>
            <a:pPr algn="ctr">
              <a:tabLst>
                <a:tab pos="847725" algn="l"/>
              </a:tabLst>
            </a:pPr>
            <a:endParaRPr lang="ru-RU">
              <a:latin typeface="Times New Roman" pitchFamily="18" charset="0"/>
              <a:cs typeface="Times New Roman" pitchFamily="18" charset="0"/>
            </a:endParaRPr>
          </a:p>
          <a:p>
            <a:pPr algn="ctr">
              <a:tabLst>
                <a:tab pos="847725"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lgn="ctr">
              <a:tabLst>
                <a:tab pos="847725"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spTree>
  </p:cSld>
  <p:clrMapOvr>
    <a:masterClrMapping/>
  </p:clrMapOvr>
  <p:transition spd="slow" advClick="0" advTm="6000">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Прямоугольник 1"/>
          <p:cNvSpPr>
            <a:spLocks noChangeArrowheads="1"/>
          </p:cNvSpPr>
          <p:nvPr/>
        </p:nvSpPr>
        <p:spPr bwMode="auto">
          <a:xfrm>
            <a:off x="949325" y="404813"/>
            <a:ext cx="7510463" cy="5321300"/>
          </a:xfrm>
          <a:prstGeom prst="rect">
            <a:avLst/>
          </a:prstGeom>
          <a:noFill/>
          <a:ln w="9525">
            <a:noFill/>
            <a:miter lim="800000"/>
            <a:headEnd/>
            <a:tailEnd/>
          </a:ln>
        </p:spPr>
        <p:txBody>
          <a:bodyPr>
            <a:spAutoFit/>
          </a:bodyPr>
          <a:lstStyle/>
          <a:p>
            <a:pPr algn="ctr"/>
            <a:r>
              <a:rPr lang="ru-RU" b="1">
                <a:solidFill>
                  <a:srgbClr val="FFFFFF"/>
                </a:solidFill>
                <a:latin typeface="Times New Roman" pitchFamily="18" charset="0"/>
                <a:cs typeface="Times New Roman" pitchFamily="18" charset="0"/>
              </a:rPr>
              <a:t> </a:t>
            </a:r>
            <a:endParaRPr lang="ru-RU">
              <a:solidFill>
                <a:srgbClr val="FFFFFF"/>
              </a:solidFill>
              <a:latin typeface="Times New Roman" pitchFamily="18" charset="0"/>
              <a:cs typeface="Times New Roman" pitchFamily="18" charset="0"/>
            </a:endParaRPr>
          </a:p>
          <a:p>
            <a:pPr algn="ctr"/>
            <a:r>
              <a:rPr lang="ru-RU" b="1">
                <a:solidFill>
                  <a:srgbClr val="FFFFFF"/>
                </a:solidFill>
                <a:latin typeface="Times New Roman" pitchFamily="18" charset="0"/>
                <a:cs typeface="Times New Roman" pitchFamily="18" charset="0"/>
              </a:rPr>
              <a:t>Профсоюзные кружки – это важно…</a:t>
            </a:r>
            <a:endParaRPr lang="ru-RU">
              <a:solidFill>
                <a:srgbClr val="FFFFFF"/>
              </a:solidFill>
              <a:latin typeface="Times New Roman" pitchFamily="18" charset="0"/>
              <a:cs typeface="Times New Roman" pitchFamily="18" charset="0"/>
            </a:endParaRPr>
          </a:p>
          <a:p>
            <a:pPr algn="ctr"/>
            <a:r>
              <a:rPr lang="ru-RU" b="1">
                <a:solidFill>
                  <a:srgbClr val="FFFFFF"/>
                </a:solidFill>
                <a:latin typeface="Times New Roman" pitchFamily="18" charset="0"/>
                <a:cs typeface="Times New Roman" pitchFamily="18" charset="0"/>
              </a:rPr>
              <a:t> </a:t>
            </a:r>
            <a:endParaRPr lang="ru-RU">
              <a:solidFill>
                <a:srgbClr val="FFFFFF"/>
              </a:solidFill>
              <a:latin typeface="Times New Roman" pitchFamily="18" charset="0"/>
              <a:cs typeface="Times New Roman" pitchFamily="18" charset="0"/>
            </a:endParaRPr>
          </a:p>
          <a:p>
            <a:r>
              <a:rPr lang="ru-RU">
                <a:solidFill>
                  <a:srgbClr val="FFFFFF"/>
                </a:solidFill>
                <a:latin typeface="Times New Roman" pitchFamily="18" charset="0"/>
                <a:cs typeface="Times New Roman" pitchFamily="18" charset="0"/>
              </a:rPr>
              <a:t> </a:t>
            </a:r>
          </a:p>
          <a:p>
            <a:pPr algn="just"/>
            <a:r>
              <a:rPr lang="ru-RU">
                <a:solidFill>
                  <a:srgbClr val="FFFFFF"/>
                </a:solidFill>
                <a:latin typeface="Times New Roman" pitchFamily="18" charset="0"/>
                <a:cs typeface="Times New Roman" pitchFamily="18" charset="0"/>
              </a:rPr>
              <a:t>Практика работы профсоюзных кружков в МБОУ «СОШ№2г.Гудермеса   показывает, что это наиболее мобильный и эффективный способ профсоюзной учебы, оперативный канал информирования членов Профсоюза. Председатели первичных профсоюзных организаций учреждений образования района твердо уверены, что использование данной формы  профсоюзной работы значительно оживило и обогатило деятельность профсоюзных комитетов, позволило им повысить их  собственный профессионализм, что естественным образом отразилось и на членстве в Профсоюзе. Это неформальная форма общения, и она позволяет руководителям профсоюзных кружков проявить свои творческие и профессиональные способности, максимально реализовать потребности работников  в правовых знаниях, создать комфортную обстановку для самосовершенствования.  </a:t>
            </a:r>
          </a:p>
          <a:p>
            <a:pPr algn="ctr">
              <a:lnSpc>
                <a:spcPts val="1950"/>
              </a:lnSpc>
            </a:pPr>
            <a:r>
              <a:rPr lang="ru-RU" b="1">
                <a:solidFill>
                  <a:srgbClr val="FFFFFF"/>
                </a:solidFill>
                <a:latin typeface="Times New Roman" pitchFamily="18" charset="0"/>
                <a:cs typeface="Times New Roman" pitchFamily="18" charset="0"/>
              </a:rPr>
              <a:t> </a:t>
            </a:r>
            <a:endParaRPr lang="ru-RU">
              <a:solidFill>
                <a:srgbClr val="FFFFFF"/>
              </a:solidFill>
              <a:latin typeface="Times New Roman" pitchFamily="18" charset="0"/>
              <a:cs typeface="Times New Roman" pitchFamily="18" charset="0"/>
            </a:endParaRPr>
          </a:p>
        </p:txBody>
      </p:sp>
    </p:spTree>
  </p:cSld>
  <p:clrMapOvr>
    <a:masterClrMapping/>
  </p:clrMapOvr>
  <p:transition spd="slow" advClick="0" advTm="6000">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088" y="476250"/>
            <a:ext cx="7632700" cy="4735513"/>
          </a:xfrm>
          <a:prstGeom prst="rect">
            <a:avLst/>
          </a:prstGeom>
        </p:spPr>
        <p:txBody>
          <a:bodyPr>
            <a:spAutoFit/>
          </a:bodyPr>
          <a:lstStyle/>
          <a:p>
            <a:pPr algn="just" fontAlgn="auto">
              <a:spcBef>
                <a:spcPts val="360"/>
              </a:spcBef>
              <a:spcAft>
                <a:spcPts val="0"/>
              </a:spcAft>
              <a:defRPr/>
            </a:pPr>
            <a:r>
              <a:rPr lang="ru-RU" dirty="0">
                <a:solidFill>
                  <a:prstClr val="white"/>
                </a:solidFill>
                <a:latin typeface="Calibri"/>
                <a:ea typeface="Times New Roman"/>
                <a:cs typeface="Calibri"/>
              </a:rPr>
              <a:t>Время  требует усиления информированности членов коллектива. Сегодня нужно быстро  ориентироваться во времени, в обстановке. Профсоюзный кружок в образовательном учреждении как неформальное объединение работников проводится с целью изучения нормативно - правовых документов.  Планирование профсоюзного кружка производится по интересам участников. Информационная работа заключается в доведении до членов профсоюза материала газет и методического материала </a:t>
            </a:r>
            <a:r>
              <a:rPr lang="ru-RU" dirty="0" err="1">
                <a:solidFill>
                  <a:prstClr val="white"/>
                </a:solidFill>
                <a:latin typeface="Calibri"/>
                <a:ea typeface="Times New Roman"/>
                <a:cs typeface="Calibri"/>
              </a:rPr>
              <a:t>рессовета</a:t>
            </a:r>
            <a:r>
              <a:rPr lang="ru-RU" dirty="0">
                <a:solidFill>
                  <a:prstClr val="white"/>
                </a:solidFill>
                <a:latin typeface="Calibri"/>
                <a:ea typeface="Times New Roman"/>
                <a:cs typeface="Calibri"/>
              </a:rPr>
              <a:t> профсоюза. Но                 в настоящее время эта работа  должна совершенствоваться в каждом учреждении. Руководителем кружка в каждой первичной организации должен  на первых порах председатель профкома, который  доступнее и профессиональнее донесет до членов кружка изучаемый материал.                                         </a:t>
            </a:r>
            <a:endParaRPr lang="ru-RU" sz="1600" dirty="0">
              <a:solidFill>
                <a:prstClr val="white"/>
              </a:solidFill>
              <a:latin typeface="Calibri"/>
              <a:ea typeface="Times New Roman"/>
              <a:cs typeface="Times New Roman"/>
            </a:endParaRPr>
          </a:p>
          <a:p>
            <a:pPr algn="just" fontAlgn="auto">
              <a:spcBef>
                <a:spcPts val="0"/>
              </a:spcBef>
              <a:spcAft>
                <a:spcPts val="0"/>
              </a:spcAft>
              <a:defRPr/>
            </a:pPr>
            <a:r>
              <a:rPr lang="ru-RU" b="1" dirty="0">
                <a:solidFill>
                  <a:prstClr val="white"/>
                </a:solidFill>
                <a:latin typeface="Times New Roman"/>
                <a:ea typeface="Times New Roman"/>
                <a:cs typeface="+mn-cs"/>
              </a:rPr>
              <a:t>Документация руководителя кружка:</a:t>
            </a:r>
            <a:endParaRPr lang="ru-RU" dirty="0">
              <a:solidFill>
                <a:prstClr val="white"/>
              </a:solidFill>
              <a:latin typeface="Times New Roman"/>
              <a:ea typeface="Times New Roman"/>
              <a:cs typeface="+mn-cs"/>
            </a:endParaRPr>
          </a:p>
          <a:p>
            <a:pPr marL="228600" algn="just" fontAlgn="auto">
              <a:spcBef>
                <a:spcPts val="0"/>
              </a:spcBef>
              <a:spcAft>
                <a:spcPts val="0"/>
              </a:spcAft>
              <a:defRPr/>
            </a:pPr>
            <a:r>
              <a:rPr lang="ru-RU" dirty="0">
                <a:solidFill>
                  <a:prstClr val="white"/>
                </a:solidFill>
                <a:latin typeface="Times New Roman"/>
                <a:ea typeface="Times New Roman"/>
                <a:cs typeface="+mn-cs"/>
              </a:rPr>
              <a:t>1.план</a:t>
            </a:r>
          </a:p>
          <a:p>
            <a:pPr marL="228600" algn="just" fontAlgn="auto">
              <a:spcBef>
                <a:spcPts val="0"/>
              </a:spcBef>
              <a:spcAft>
                <a:spcPts val="0"/>
              </a:spcAft>
              <a:defRPr/>
            </a:pPr>
            <a:r>
              <a:rPr lang="ru-RU" dirty="0">
                <a:solidFill>
                  <a:prstClr val="white"/>
                </a:solidFill>
                <a:latin typeface="Times New Roman"/>
                <a:ea typeface="Times New Roman"/>
                <a:cs typeface="+mn-cs"/>
              </a:rPr>
              <a:t>2.дневник</a:t>
            </a:r>
          </a:p>
          <a:p>
            <a:pPr marL="228600" algn="just" fontAlgn="auto">
              <a:lnSpc>
                <a:spcPts val="1945"/>
              </a:lnSpc>
              <a:spcBef>
                <a:spcPts val="0"/>
              </a:spcBef>
              <a:spcAft>
                <a:spcPts val="0"/>
              </a:spcAft>
              <a:defRPr/>
            </a:pPr>
            <a:r>
              <a:rPr lang="ru-RU" dirty="0">
                <a:solidFill>
                  <a:prstClr val="white"/>
                </a:solidFill>
                <a:latin typeface="Times New Roman"/>
                <a:ea typeface="Times New Roman"/>
                <a:cs typeface="+mn-cs"/>
              </a:rPr>
              <a:t>3.список</a:t>
            </a:r>
          </a:p>
          <a:p>
            <a:pPr fontAlgn="auto">
              <a:lnSpc>
                <a:spcPts val="1945"/>
              </a:lnSpc>
              <a:spcBef>
                <a:spcPts val="0"/>
              </a:spcBef>
              <a:spcAft>
                <a:spcPts val="0"/>
              </a:spcAft>
              <a:tabLst>
                <a:tab pos="814070" algn="l"/>
              </a:tabLst>
              <a:defRPr/>
            </a:pPr>
            <a:r>
              <a:rPr lang="ru-RU" dirty="0">
                <a:solidFill>
                  <a:prstClr val="white"/>
                </a:solidFill>
                <a:latin typeface="Times New Roman"/>
                <a:ea typeface="Times New Roman"/>
                <a:cs typeface="+mn-cs"/>
              </a:rPr>
              <a:t>     4.заметки с занятий (кто, сколько, на какой теме присут</a:t>
            </a:r>
            <a:r>
              <a:rPr lang="ru-RU" sz="2000" dirty="0">
                <a:solidFill>
                  <a:prstClr val="white"/>
                </a:solidFill>
                <a:latin typeface="Times New Roman"/>
                <a:ea typeface="Times New Roman"/>
                <a:cs typeface="+mn-cs"/>
              </a:rPr>
              <a:t>ствует).</a:t>
            </a:r>
            <a:endParaRPr lang="ru-RU" dirty="0">
              <a:solidFill>
                <a:prstClr val="white"/>
              </a:solidFill>
              <a:latin typeface="Times New Roman"/>
              <a:ea typeface="Times New Roman"/>
              <a:cs typeface="+mn-cs"/>
            </a:endParaRPr>
          </a:p>
        </p:txBody>
      </p:sp>
    </p:spTree>
  </p:cSld>
  <p:clrMapOvr>
    <a:masterClrMapping/>
  </p:clrMapOvr>
  <p:transition spd="slow" advClick="0" advTm="5000">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Прямоугольник 1"/>
          <p:cNvSpPr>
            <a:spLocks noChangeArrowheads="1"/>
          </p:cNvSpPr>
          <p:nvPr/>
        </p:nvSpPr>
        <p:spPr bwMode="auto">
          <a:xfrm>
            <a:off x="468313" y="692150"/>
            <a:ext cx="8135937" cy="4768850"/>
          </a:xfrm>
          <a:prstGeom prst="rect">
            <a:avLst/>
          </a:prstGeom>
          <a:noFill/>
          <a:ln w="9525">
            <a:noFill/>
            <a:miter lim="800000"/>
            <a:headEnd/>
            <a:tailEnd/>
          </a:ln>
        </p:spPr>
        <p:txBody>
          <a:bodyPr>
            <a:spAutoFit/>
          </a:bodyPr>
          <a:lstStyle/>
          <a:p>
            <a:pPr marL="228600" algn="ctr">
              <a:lnSpc>
                <a:spcPts val="1950"/>
              </a:lnSpc>
              <a:tabLst>
                <a:tab pos="812800" algn="l"/>
              </a:tabLst>
            </a:pPr>
            <a:r>
              <a:rPr lang="ru-RU" b="1">
                <a:latin typeface="Times New Roman" pitchFamily="18" charset="0"/>
                <a:cs typeface="Times New Roman" pitchFamily="18" charset="0"/>
              </a:rPr>
              <a:t> «</a:t>
            </a:r>
            <a:r>
              <a:rPr lang="ru-RU">
                <a:latin typeface="Times New Roman" pitchFamily="18" charset="0"/>
                <a:cs typeface="Times New Roman" pitchFamily="18" charset="0"/>
              </a:rPr>
              <a:t>Утверждено» </a:t>
            </a:r>
          </a:p>
          <a:p>
            <a:pPr marL="228600" algn="r">
              <a:tabLst>
                <a:tab pos="812800" algn="l"/>
              </a:tabLst>
            </a:pPr>
            <a:r>
              <a:rPr lang="ru-RU">
                <a:latin typeface="Times New Roman" pitchFamily="18" charset="0"/>
                <a:cs typeface="Times New Roman" pitchFamily="18" charset="0"/>
              </a:rPr>
              <a:t>Председатель ПК_________</a:t>
            </a:r>
          </a:p>
          <a:p>
            <a:pPr marL="228600" algn="r">
              <a:tabLst>
                <a:tab pos="812800" algn="l"/>
              </a:tabLst>
            </a:pPr>
            <a:r>
              <a:rPr lang="ru-RU">
                <a:latin typeface="Times New Roman" pitchFamily="18" charset="0"/>
                <a:cs typeface="Times New Roman" pitchFamily="18" charset="0"/>
              </a:rPr>
              <a:t>Протокол №1  от  10.09.2013 г.</a:t>
            </a:r>
          </a:p>
          <a:p>
            <a:pPr marL="228600" algn="ctr">
              <a:tabLst>
                <a:tab pos="812800"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marL="228600" algn="ctr">
              <a:tabLst>
                <a:tab pos="812800" algn="l"/>
              </a:tabLst>
            </a:pPr>
            <a:r>
              <a:rPr lang="ru-RU" b="1">
                <a:latin typeface="Times New Roman" pitchFamily="18" charset="0"/>
                <a:cs typeface="Times New Roman" pitchFamily="18" charset="0"/>
              </a:rPr>
              <a:t>ПОЛОЖЕНИЕ О ПРОФСОЮЗНОМ КРУЖКЕ</a:t>
            </a:r>
            <a:endParaRPr lang="ru-RU">
              <a:latin typeface="Times New Roman" pitchFamily="18" charset="0"/>
              <a:cs typeface="Times New Roman" pitchFamily="18" charset="0"/>
            </a:endParaRPr>
          </a:p>
          <a:p>
            <a:pPr marL="228600" algn="ctr">
              <a:tabLst>
                <a:tab pos="812800" algn="l"/>
              </a:tabLst>
            </a:pPr>
            <a:r>
              <a:rPr lang="ru-RU" b="1">
                <a:latin typeface="Times New Roman" pitchFamily="18" charset="0"/>
                <a:cs typeface="Times New Roman" pitchFamily="18" charset="0"/>
              </a:rPr>
              <a:t>«Правовые знания»</a:t>
            </a:r>
            <a:endParaRPr lang="ru-RU">
              <a:latin typeface="Times New Roman" pitchFamily="18" charset="0"/>
              <a:cs typeface="Times New Roman" pitchFamily="18" charset="0"/>
            </a:endParaRPr>
          </a:p>
          <a:p>
            <a:pPr marL="228600" algn="ctr">
              <a:tabLst>
                <a:tab pos="812800"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marL="228600" algn="ctr">
              <a:tabLst>
                <a:tab pos="812800" algn="l"/>
              </a:tabLst>
            </a:pPr>
            <a:r>
              <a:rPr lang="en-US" b="1" i="1">
                <a:latin typeface="Times New Roman" pitchFamily="18" charset="0"/>
                <a:cs typeface="Times New Roman" pitchFamily="18" charset="0"/>
              </a:rPr>
              <a:t>I</a:t>
            </a:r>
            <a:r>
              <a:rPr lang="ru-RU" b="1" i="1">
                <a:latin typeface="Times New Roman" pitchFamily="18" charset="0"/>
                <a:cs typeface="Times New Roman" pitchFamily="18" charset="0"/>
              </a:rPr>
              <a:t>.ОБЩИЕ ПОЛОЖЕНИЯ.</a:t>
            </a:r>
            <a:endParaRPr lang="ru-RU">
              <a:latin typeface="Times New Roman" pitchFamily="18" charset="0"/>
              <a:cs typeface="Times New Roman" pitchFamily="18" charset="0"/>
            </a:endParaRPr>
          </a:p>
          <a:p>
            <a:pPr marL="228600" algn="just">
              <a:tabLst>
                <a:tab pos="812800" algn="l"/>
              </a:tabLst>
            </a:pPr>
            <a:r>
              <a:rPr lang="ru-RU">
                <a:latin typeface="Times New Roman" pitchFamily="18" charset="0"/>
                <a:cs typeface="Times New Roman" pitchFamily="18" charset="0"/>
              </a:rPr>
              <a:t>	1.Профсоюзный кружок – объединение единомышленников, призванное вести работу среди работников школы – членов Профсоюза, по уставной, правовой, законодательной деятельности.</a:t>
            </a:r>
          </a:p>
          <a:p>
            <a:pPr marL="228600" algn="just">
              <a:tabLst>
                <a:tab pos="812800" algn="l"/>
              </a:tabLst>
            </a:pPr>
            <a:r>
              <a:rPr lang="ru-RU">
                <a:latin typeface="Times New Roman" pitchFamily="18" charset="0"/>
                <a:cs typeface="Times New Roman" pitchFamily="18" charset="0"/>
              </a:rPr>
              <a:t>	2.Деятельность кружка направлена на рост правовой грамотности членов Профсоюза; на углубленное изучение трудового законодательства, а также на мотивацию профсоюзного членства.</a:t>
            </a:r>
          </a:p>
          <a:p>
            <a:pPr marL="228600" algn="just">
              <a:tabLst>
                <a:tab pos="812800" algn="l"/>
              </a:tabLst>
            </a:pPr>
            <a:r>
              <a:rPr lang="ru-RU">
                <a:latin typeface="Times New Roman" pitchFamily="18" charset="0"/>
                <a:cs typeface="Times New Roman" pitchFamily="18" charset="0"/>
              </a:rPr>
              <a:t>	3.Кружки оказывают практическую помощь первичным профсоюзным организациям в пропаганде профсоюзного движения.</a:t>
            </a:r>
          </a:p>
          <a:p>
            <a:pPr marL="228600" algn="just">
              <a:tabLst>
                <a:tab pos="812800" algn="l"/>
              </a:tabLst>
            </a:pPr>
            <a:r>
              <a:rPr lang="ru-RU">
                <a:latin typeface="Times New Roman" pitchFamily="18" charset="0"/>
                <a:cs typeface="Times New Roman" pitchFamily="18" charset="0"/>
              </a:rPr>
              <a:t>	4.Учебная работа кружка тесно связана с жизнью коллектива.</a:t>
            </a:r>
            <a:endParaRPr lang="ru-RU">
              <a:latin typeface="Verdana" pitchFamily="34" charset="0"/>
            </a:endParaRPr>
          </a:p>
        </p:txBody>
      </p:sp>
    </p:spTree>
  </p:cSld>
  <p:clrMapOvr>
    <a:masterClrMapping/>
  </p:clrMapOvr>
  <p:transition spd="slow" advClick="0" advTm="500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Прямоугольник 1"/>
          <p:cNvSpPr>
            <a:spLocks noChangeArrowheads="1"/>
          </p:cNvSpPr>
          <p:nvPr/>
        </p:nvSpPr>
        <p:spPr bwMode="auto">
          <a:xfrm>
            <a:off x="684213" y="115888"/>
            <a:ext cx="7991475" cy="4032250"/>
          </a:xfrm>
          <a:prstGeom prst="rect">
            <a:avLst/>
          </a:prstGeom>
          <a:noFill/>
          <a:ln w="9525">
            <a:noFill/>
            <a:miter lim="800000"/>
            <a:headEnd/>
            <a:tailEnd/>
          </a:ln>
        </p:spPr>
        <p:txBody>
          <a:bodyPr>
            <a:spAutoFit/>
          </a:bodyPr>
          <a:lstStyle/>
          <a:p>
            <a:pPr algn="ctr"/>
            <a:r>
              <a:rPr lang="en-US" sz="1600" b="1" i="1">
                <a:latin typeface="Times New Roman" pitchFamily="18" charset="0"/>
                <a:cs typeface="Times New Roman" pitchFamily="18" charset="0"/>
              </a:rPr>
              <a:t>II</a:t>
            </a:r>
            <a:r>
              <a:rPr lang="ru-RU" sz="1600" b="1" i="1">
                <a:latin typeface="Times New Roman" pitchFamily="18" charset="0"/>
                <a:cs typeface="Times New Roman" pitchFamily="18" charset="0"/>
              </a:rPr>
              <a:t>.ПОРЯДОК СОЗДАНИЯ И РУКОВОДСТВО РАБОТОЙ КРУЖКА.</a:t>
            </a:r>
            <a:endParaRPr lang="ru-RU" sz="1600">
              <a:latin typeface="Times New Roman" pitchFamily="18" charset="0"/>
              <a:cs typeface="Times New Roman" pitchFamily="18" charset="0"/>
            </a:endParaRPr>
          </a:p>
          <a:p>
            <a:pPr algn="just"/>
            <a:r>
              <a:rPr lang="ru-RU" sz="1600">
                <a:latin typeface="Times New Roman" pitchFamily="18" charset="0"/>
                <a:cs typeface="Times New Roman" pitchFamily="18" charset="0"/>
              </a:rPr>
              <a:t>1.Кружок создается первичными профсоюзными организациями и  имеют не менее 5 слушателей.</a:t>
            </a:r>
          </a:p>
          <a:p>
            <a:pPr algn="just"/>
            <a:r>
              <a:rPr lang="ru-RU" sz="1600">
                <a:latin typeface="Times New Roman" pitchFamily="18" charset="0"/>
                <a:cs typeface="Times New Roman" pitchFamily="18" charset="0"/>
              </a:rPr>
              <a:t>	2.Подготовка методических материалов осуществляется непосредственно руководителем кружка на основании методических материалов вышестоящих органов  профсоюза.	</a:t>
            </a:r>
          </a:p>
          <a:p>
            <a:pPr algn="just"/>
            <a:r>
              <a:rPr lang="ru-RU" sz="1600">
                <a:latin typeface="Times New Roman" pitchFamily="18" charset="0"/>
                <a:cs typeface="Times New Roman" pitchFamily="18" charset="0"/>
              </a:rPr>
              <a:t>3.Первичная профсоюзная организация может дать руководителям кружков согласие на обучение и среди не членов Профсоюза.</a:t>
            </a:r>
          </a:p>
          <a:p>
            <a:r>
              <a:rPr lang="en-US" sz="1600" b="1" i="1">
                <a:latin typeface="Times New Roman" pitchFamily="18" charset="0"/>
                <a:cs typeface="Times New Roman" pitchFamily="18" charset="0"/>
              </a:rPr>
              <a:t>	III</a:t>
            </a:r>
            <a:r>
              <a:rPr lang="ru-RU" sz="1600" b="1" i="1">
                <a:latin typeface="Times New Roman" pitchFamily="18" charset="0"/>
                <a:cs typeface="Times New Roman" pitchFamily="18" charset="0"/>
              </a:rPr>
              <a:t>.СОДЕРЖАНИЕ  РАБОТЫ.	</a:t>
            </a:r>
            <a:endParaRPr lang="ru-RU" sz="1600">
              <a:latin typeface="Times New Roman" pitchFamily="18" charset="0"/>
              <a:cs typeface="Times New Roman" pitchFamily="18" charset="0"/>
            </a:endParaRPr>
          </a:p>
          <a:p>
            <a:r>
              <a:rPr lang="ru-RU" sz="1600" b="1" i="1">
                <a:latin typeface="Times New Roman" pitchFamily="18" charset="0"/>
                <a:cs typeface="Times New Roman" pitchFamily="18" charset="0"/>
              </a:rPr>
              <a:t>	</a:t>
            </a:r>
            <a:r>
              <a:rPr lang="ru-RU" sz="1600">
                <a:latin typeface="Times New Roman" pitchFamily="18" charset="0"/>
                <a:cs typeface="Times New Roman" pitchFamily="18" charset="0"/>
              </a:rPr>
              <a:t>Содержание работы профсоюзного кружка стоится по направлениям:</a:t>
            </a:r>
          </a:p>
          <a:p>
            <a:pPr algn="just"/>
            <a:r>
              <a:rPr lang="ru-RU" sz="1600">
                <a:latin typeface="Times New Roman" pitchFamily="18" charset="0"/>
                <a:cs typeface="Times New Roman" pitchFamily="18" charset="0"/>
              </a:rPr>
              <a:t>	1.Обучение актива.</a:t>
            </a:r>
          </a:p>
          <a:p>
            <a:pPr algn="just"/>
            <a:r>
              <a:rPr lang="ru-RU" sz="1600">
                <a:latin typeface="Times New Roman" pitchFamily="18" charset="0"/>
                <a:cs typeface="Times New Roman" pitchFamily="18" charset="0"/>
              </a:rPr>
              <a:t>	2.Подготовка методических материалов.</a:t>
            </a:r>
          </a:p>
          <a:p>
            <a:pPr algn="just"/>
            <a:r>
              <a:rPr lang="ru-RU" sz="1600">
                <a:latin typeface="Times New Roman" pitchFamily="18" charset="0"/>
                <a:cs typeface="Times New Roman" pitchFamily="18" charset="0"/>
              </a:rPr>
              <a:t>	3.Заседания круглых столов, деловые встречи, деловые игры.</a:t>
            </a:r>
          </a:p>
          <a:p>
            <a:pPr algn="just"/>
            <a:r>
              <a:rPr lang="ru-RU" sz="1600">
                <a:latin typeface="Times New Roman" pitchFamily="18" charset="0"/>
                <a:cs typeface="Times New Roman" pitchFamily="18" charset="0"/>
              </a:rPr>
              <a:t>	4.Практические занятия.</a:t>
            </a:r>
          </a:p>
          <a:p>
            <a:pPr algn="just"/>
            <a:r>
              <a:rPr lang="ru-RU" sz="1600">
                <a:latin typeface="Times New Roman" pitchFamily="18" charset="0"/>
                <a:cs typeface="Times New Roman" pitchFamily="18" charset="0"/>
              </a:rPr>
              <a:t>	5.Анкетирование.</a:t>
            </a:r>
          </a:p>
          <a:p>
            <a:pPr algn="just"/>
            <a:r>
              <a:rPr lang="ru-RU" sz="1600">
                <a:latin typeface="Times New Roman" pitchFamily="18" charset="0"/>
                <a:cs typeface="Times New Roman" pitchFamily="18" charset="0"/>
              </a:rPr>
              <a:t>	6.Тестирование.</a:t>
            </a:r>
          </a:p>
        </p:txBody>
      </p:sp>
      <p:sp>
        <p:nvSpPr>
          <p:cNvPr id="31746" name="Прямоугольник 2"/>
          <p:cNvSpPr>
            <a:spLocks noChangeArrowheads="1"/>
          </p:cNvSpPr>
          <p:nvPr/>
        </p:nvSpPr>
        <p:spPr bwMode="auto">
          <a:xfrm>
            <a:off x="2805113" y="3933825"/>
            <a:ext cx="4572000" cy="3138488"/>
          </a:xfrm>
          <a:prstGeom prst="rect">
            <a:avLst/>
          </a:prstGeom>
          <a:noFill/>
          <a:ln w="9525">
            <a:noFill/>
            <a:miter lim="800000"/>
            <a:headEnd/>
            <a:tailEnd/>
          </a:ln>
        </p:spPr>
        <p:txBody>
          <a:bodyPr>
            <a:spAutoFit/>
          </a:bodyPr>
          <a:lstStyle/>
          <a:p>
            <a:pPr algn="ctr"/>
            <a:r>
              <a:rPr lang="en-US" b="1" i="1">
                <a:latin typeface="Times New Roman" pitchFamily="18" charset="0"/>
                <a:cs typeface="Times New Roman" pitchFamily="18" charset="0"/>
              </a:rPr>
              <a:t>IV</a:t>
            </a:r>
            <a:r>
              <a:rPr lang="ru-RU" b="1" i="1">
                <a:latin typeface="Times New Roman" pitchFamily="18" charset="0"/>
                <a:cs typeface="Times New Roman" pitchFamily="18" charset="0"/>
              </a:rPr>
              <a:t>.ОРГАНИЗАЦИЯ РАБОТЫ.</a:t>
            </a:r>
            <a:endParaRPr lang="ru-RU">
              <a:latin typeface="Times New Roman" pitchFamily="18" charset="0"/>
              <a:cs typeface="Times New Roman" pitchFamily="18" charset="0"/>
            </a:endParaRPr>
          </a:p>
          <a:p>
            <a:r>
              <a:rPr lang="ru-RU">
                <a:latin typeface="Times New Roman" pitchFamily="18" charset="0"/>
                <a:cs typeface="Times New Roman" pitchFamily="18" charset="0"/>
              </a:rPr>
              <a:t>	Наличие программы профсоюзного кружка.</a:t>
            </a:r>
          </a:p>
          <a:p>
            <a:r>
              <a:rPr lang="ru-RU">
                <a:latin typeface="Times New Roman" pitchFamily="18" charset="0"/>
                <a:cs typeface="Times New Roman" pitchFamily="18" charset="0"/>
              </a:rPr>
              <a:t>	Наличие плана работы.</a:t>
            </a:r>
          </a:p>
          <a:p>
            <a:r>
              <a:rPr lang="ru-RU">
                <a:latin typeface="Times New Roman" pitchFamily="18" charset="0"/>
                <a:cs typeface="Times New Roman" pitchFamily="18" charset="0"/>
              </a:rPr>
              <a:t>	Наличие графика работы.</a:t>
            </a:r>
          </a:p>
          <a:p>
            <a:r>
              <a:rPr lang="ru-RU">
                <a:latin typeface="Times New Roman" pitchFamily="18" charset="0"/>
                <a:cs typeface="Times New Roman" pitchFamily="18" charset="0"/>
              </a:rPr>
              <a:t>	Учет работы.</a:t>
            </a:r>
          </a:p>
          <a:p>
            <a:r>
              <a:rPr lang="ru-RU">
                <a:latin typeface="Times New Roman" pitchFamily="18" charset="0"/>
                <a:cs typeface="Times New Roman" pitchFamily="18" charset="0"/>
              </a:rPr>
              <a:t>	Создание библиотечки методической и нормативно-правовой литературы.</a:t>
            </a:r>
          </a:p>
          <a:p>
            <a:r>
              <a:rPr lang="ru-RU">
                <a:latin typeface="Times New Roman" pitchFamily="18" charset="0"/>
                <a:cs typeface="Times New Roman" pitchFamily="18" charset="0"/>
              </a:rPr>
              <a:t/>
            </a:r>
            <a:br>
              <a:rPr lang="ru-RU">
                <a:latin typeface="Times New Roman" pitchFamily="18" charset="0"/>
                <a:cs typeface="Times New Roman" pitchFamily="18" charset="0"/>
              </a:rPr>
            </a:br>
            <a:endParaRPr lang="ru-RU">
              <a:latin typeface="Verdana" pitchFamily="34" charset="0"/>
            </a:endParaRPr>
          </a:p>
        </p:txBody>
      </p:sp>
    </p:spTree>
  </p:cSld>
  <p:clrMapOvr>
    <a:masterClrMapping/>
  </p:clrMapOvr>
  <p:transition spd="slow" advClick="0" advTm="6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Прямоугольник 1"/>
          <p:cNvSpPr>
            <a:spLocks noChangeArrowheads="1"/>
          </p:cNvSpPr>
          <p:nvPr/>
        </p:nvSpPr>
        <p:spPr bwMode="auto">
          <a:xfrm>
            <a:off x="611188" y="692150"/>
            <a:ext cx="8137525" cy="3416300"/>
          </a:xfrm>
          <a:prstGeom prst="rect">
            <a:avLst/>
          </a:prstGeom>
          <a:noFill/>
          <a:ln w="9525">
            <a:noFill/>
            <a:miter lim="800000"/>
            <a:headEnd/>
            <a:tailEnd/>
          </a:ln>
        </p:spPr>
        <p:txBody>
          <a:bodyPr>
            <a:spAutoFit/>
          </a:bodyPr>
          <a:lstStyle/>
          <a:p>
            <a:pPr algn="ctr"/>
            <a:r>
              <a:rPr lang="ru-RU" b="1">
                <a:latin typeface="Verdana" pitchFamily="34" charset="0"/>
                <a:cs typeface="Times New Roman" pitchFamily="18" charset="0"/>
              </a:rPr>
              <a:t>Первое</a:t>
            </a:r>
            <a:endParaRPr lang="ru-RU" sz="1600">
              <a:latin typeface="Times New Roman" pitchFamily="18" charset="0"/>
              <a:cs typeface="Times New Roman" pitchFamily="18" charset="0"/>
            </a:endParaRPr>
          </a:p>
          <a:p>
            <a:pPr algn="ctr"/>
            <a:r>
              <a:rPr lang="ru-RU" b="1">
                <a:latin typeface="Verdana" pitchFamily="34" charset="0"/>
                <a:cs typeface="Times New Roman" pitchFamily="18" charset="0"/>
              </a:rPr>
              <a:t>правило руководителя профсоюзного кружка:</a:t>
            </a:r>
            <a:endParaRPr lang="ru-RU" sz="1600">
              <a:latin typeface="Times New Roman" pitchFamily="18" charset="0"/>
              <a:cs typeface="Times New Roman" pitchFamily="18" charset="0"/>
            </a:endParaRPr>
          </a:p>
          <a:p>
            <a:r>
              <a:rPr lang="ru-RU" b="1" i="1">
                <a:latin typeface="Verdana" pitchFamily="34" charset="0"/>
                <a:cs typeface="Times New Roman" pitchFamily="18" charset="0"/>
              </a:rPr>
              <a:t>Я провожу кружок только тогда, когда ответила на следующие вопросы.</a:t>
            </a:r>
            <a:endParaRPr lang="ru-RU" sz="1600">
              <a:latin typeface="Times New Roman" pitchFamily="18" charset="0"/>
              <a:cs typeface="Times New Roman" pitchFamily="18" charset="0"/>
            </a:endParaRPr>
          </a:p>
          <a:p>
            <a:pPr algn="ctr"/>
            <a:r>
              <a:rPr lang="ru-RU" i="1">
                <a:latin typeface="Verdana" pitchFamily="34" charset="0"/>
                <a:cs typeface="Times New Roman" pitchFamily="18" charset="0"/>
              </a:rPr>
              <a:t>-Зачем нужна работникам именно эта тема кружка?</a:t>
            </a:r>
            <a:endParaRPr lang="ru-RU" sz="1600">
              <a:latin typeface="Times New Roman" pitchFamily="18" charset="0"/>
              <a:cs typeface="Times New Roman" pitchFamily="18" charset="0"/>
            </a:endParaRPr>
          </a:p>
          <a:p>
            <a:pPr algn="ctr"/>
            <a:r>
              <a:rPr lang="ru-RU" i="1">
                <a:latin typeface="Verdana" pitchFamily="34" charset="0"/>
                <a:cs typeface="Times New Roman" pitchFamily="18" charset="0"/>
              </a:rPr>
              <a:t>-Где я буду проводить кружок? Комфортно ли помещение?</a:t>
            </a:r>
            <a:endParaRPr lang="ru-RU" sz="1600">
              <a:latin typeface="Times New Roman" pitchFamily="18" charset="0"/>
              <a:cs typeface="Times New Roman" pitchFamily="18" charset="0"/>
            </a:endParaRPr>
          </a:p>
          <a:p>
            <a:pPr algn="ctr"/>
            <a:r>
              <a:rPr lang="ru-RU" i="1">
                <a:latin typeface="Verdana" pitchFamily="34" charset="0"/>
                <a:cs typeface="Times New Roman" pitchFamily="18" charset="0"/>
              </a:rPr>
              <a:t>-При помощи каких средств обучения я донесу данную тему до слушателей?</a:t>
            </a:r>
            <a:endParaRPr lang="ru-RU" sz="1600">
              <a:latin typeface="Times New Roman" pitchFamily="18" charset="0"/>
              <a:cs typeface="Times New Roman" pitchFamily="18" charset="0"/>
            </a:endParaRPr>
          </a:p>
          <a:p>
            <a:pPr algn="ctr"/>
            <a:r>
              <a:rPr lang="ru-RU" i="1">
                <a:latin typeface="Verdana" pitchFamily="34" charset="0"/>
                <a:cs typeface="Times New Roman" pitchFamily="18" charset="0"/>
              </a:rPr>
              <a:t>-Удобно ли слушателям именно это время?</a:t>
            </a:r>
            <a:endParaRPr lang="ru-RU" sz="1600">
              <a:latin typeface="Times New Roman" pitchFamily="18" charset="0"/>
              <a:cs typeface="Times New Roman" pitchFamily="18" charset="0"/>
            </a:endParaRPr>
          </a:p>
          <a:p>
            <a:pPr algn="ctr"/>
            <a:r>
              <a:rPr lang="ru-RU" i="1">
                <a:latin typeface="Verdana" pitchFamily="34" charset="0"/>
                <a:cs typeface="Times New Roman" pitchFamily="18" charset="0"/>
              </a:rPr>
              <a:t>-С кем, с  какой категорией работников я сегодня беседую?</a:t>
            </a:r>
            <a:endParaRPr lang="ru-RU" sz="1600">
              <a:latin typeface="Times New Roman" pitchFamily="18" charset="0"/>
              <a:cs typeface="Times New Roman" pitchFamily="18" charset="0"/>
            </a:endParaRPr>
          </a:p>
          <a:p>
            <a:r>
              <a:rPr lang="ru-RU" i="1">
                <a:latin typeface="Verdana" pitchFamily="34" charset="0"/>
                <a:cs typeface="Times New Roman" pitchFamily="18" charset="0"/>
              </a:rPr>
              <a:t>-Какой итог я хочу иметь, каким практическим умениям или теоретическим знаниям научить? </a:t>
            </a:r>
            <a:endParaRPr lang="ru-RU" sz="1600">
              <a:latin typeface="Times New Roman" pitchFamily="18" charset="0"/>
              <a:cs typeface="Times New Roman" pitchFamily="18" charset="0"/>
            </a:endParaRPr>
          </a:p>
        </p:txBody>
      </p:sp>
    </p:spTree>
  </p:cSld>
  <p:clrMapOvr>
    <a:masterClrMapping/>
  </p:clrMapOvr>
  <p:transition spd="slow" advClick="0" advTm="6000">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Прямоугольник 1"/>
          <p:cNvSpPr>
            <a:spLocks noChangeArrowheads="1"/>
          </p:cNvSpPr>
          <p:nvPr/>
        </p:nvSpPr>
        <p:spPr bwMode="auto">
          <a:xfrm>
            <a:off x="752475" y="692150"/>
            <a:ext cx="7777163" cy="4278313"/>
          </a:xfrm>
          <a:prstGeom prst="rect">
            <a:avLst/>
          </a:prstGeom>
          <a:noFill/>
          <a:ln w="9525">
            <a:noFill/>
            <a:miter lim="800000"/>
            <a:headEnd/>
            <a:tailEnd/>
          </a:ln>
        </p:spPr>
        <p:txBody>
          <a:bodyPr>
            <a:spAutoFit/>
          </a:bodyPr>
          <a:lstStyle/>
          <a:p>
            <a:pPr algn="ctr">
              <a:tabLst>
                <a:tab pos="4445000" algn="l"/>
              </a:tabLst>
            </a:pPr>
            <a:r>
              <a:rPr lang="ru-RU" b="1">
                <a:latin typeface="Verdana" pitchFamily="34" charset="0"/>
                <a:cs typeface="Times New Roman" pitchFamily="18" charset="0"/>
              </a:rPr>
              <a:t>Второе правило:</a:t>
            </a:r>
            <a:endParaRPr lang="ru-RU" sz="1600">
              <a:latin typeface="Times New Roman" pitchFamily="18" charset="0"/>
              <a:cs typeface="Times New Roman" pitchFamily="18" charset="0"/>
            </a:endParaRPr>
          </a:p>
          <a:p>
            <a:pPr>
              <a:tabLst>
                <a:tab pos="4445000" algn="l"/>
              </a:tabLst>
            </a:pPr>
            <a:r>
              <a:rPr lang="ru-RU" b="1" i="1">
                <a:latin typeface="Verdana" pitchFamily="34" charset="0"/>
                <a:cs typeface="Times New Roman" pitchFamily="18" charset="0"/>
              </a:rPr>
              <a:t> Я должна знать, будет ли слушателям увлекательно на занятии, пройдет ли обучение весело?! Именно это – залог эффективности обучения взрослых.</a:t>
            </a:r>
            <a:endParaRPr lang="ru-RU" sz="1600">
              <a:latin typeface="Times New Roman" pitchFamily="18" charset="0"/>
              <a:cs typeface="Times New Roman" pitchFamily="18" charset="0"/>
            </a:endParaRPr>
          </a:p>
          <a:p>
            <a:pPr>
              <a:tabLst>
                <a:tab pos="4445000" algn="l"/>
              </a:tabLst>
            </a:pPr>
            <a:r>
              <a:rPr lang="ru-RU" b="1">
                <a:latin typeface="Verdana" pitchFamily="34" charset="0"/>
                <a:cs typeface="Times New Roman" pitchFamily="18" charset="0"/>
              </a:rPr>
              <a:t> </a:t>
            </a:r>
            <a:endParaRPr lang="ru-RU" sz="1600">
              <a:latin typeface="Times New Roman" pitchFamily="18" charset="0"/>
              <a:cs typeface="Times New Roman" pitchFamily="18" charset="0"/>
            </a:endParaRPr>
          </a:p>
          <a:p>
            <a:pPr algn="ctr">
              <a:tabLst>
                <a:tab pos="4445000" algn="l"/>
              </a:tabLst>
            </a:pPr>
            <a:r>
              <a:rPr lang="ru-RU" b="1">
                <a:latin typeface="Verdana" pitchFamily="34" charset="0"/>
                <a:cs typeface="Times New Roman" pitchFamily="18" charset="0"/>
              </a:rPr>
              <a:t>Третье правило:</a:t>
            </a:r>
            <a:endParaRPr lang="ru-RU" sz="1600">
              <a:latin typeface="Times New Roman" pitchFamily="18" charset="0"/>
              <a:cs typeface="Times New Roman" pitchFamily="18" charset="0"/>
            </a:endParaRPr>
          </a:p>
          <a:p>
            <a:pPr algn="just">
              <a:tabLst>
                <a:tab pos="4445000" algn="l"/>
              </a:tabLst>
            </a:pPr>
            <a:r>
              <a:rPr lang="ru-RU" b="1">
                <a:latin typeface="Verdana" pitchFamily="34" charset="0"/>
                <a:cs typeface="Times New Roman" pitchFamily="18" charset="0"/>
              </a:rPr>
              <a:t> </a:t>
            </a:r>
            <a:r>
              <a:rPr lang="ru-RU">
                <a:latin typeface="Verdana" pitchFamily="34" charset="0"/>
                <a:cs typeface="Times New Roman" pitchFamily="18" charset="0"/>
              </a:rPr>
              <a:t>А мне самой эта тема интересна? С удовольствием ли я готовлю этот кружок? Может его лучше подготовит кто-то другой? </a:t>
            </a:r>
            <a:endParaRPr lang="ru-RU" sz="1600">
              <a:latin typeface="Times New Roman" pitchFamily="18" charset="0"/>
              <a:cs typeface="Times New Roman" pitchFamily="18" charset="0"/>
            </a:endParaRPr>
          </a:p>
          <a:p>
            <a:pPr>
              <a:tabLst>
                <a:tab pos="4445000" algn="l"/>
              </a:tabLst>
            </a:pPr>
            <a:r>
              <a:rPr lang="ru-RU">
                <a:latin typeface="Verdana" pitchFamily="34" charset="0"/>
                <a:cs typeface="Times New Roman" pitchFamily="18" charset="0"/>
              </a:rPr>
              <a:t> </a:t>
            </a:r>
            <a:endParaRPr lang="ru-RU" sz="1600">
              <a:latin typeface="Times New Roman" pitchFamily="18" charset="0"/>
              <a:cs typeface="Times New Roman" pitchFamily="18" charset="0"/>
            </a:endParaRPr>
          </a:p>
          <a:p>
            <a:pPr algn="ctr">
              <a:tabLst>
                <a:tab pos="4445000" algn="l"/>
              </a:tabLst>
            </a:pPr>
            <a:r>
              <a:rPr lang="ru-RU" i="1">
                <a:latin typeface="Verdana" pitchFamily="34" charset="0"/>
                <a:cs typeface="Times New Roman" pitchFamily="18" charset="0"/>
              </a:rPr>
              <a:t>И только потом я желаю себе удачного занятия кружка. Я уверено время не будет потрачено зря!</a:t>
            </a:r>
            <a:endParaRPr lang="ru-RU" sz="1600">
              <a:latin typeface="Times New Roman" pitchFamily="18" charset="0"/>
              <a:cs typeface="Times New Roman" pitchFamily="18" charset="0"/>
            </a:endParaRPr>
          </a:p>
          <a:p>
            <a:pPr>
              <a:tabLst>
                <a:tab pos="4445000" algn="l"/>
              </a:tabLst>
            </a:pPr>
            <a:r>
              <a:rPr lang="ru-RU">
                <a:latin typeface="Verdana" pitchFamily="34" charset="0"/>
                <a:cs typeface="Times New Roman" pitchFamily="18" charset="0"/>
              </a:rPr>
              <a:t>	  </a:t>
            </a:r>
            <a:endParaRPr lang="ru-RU" sz="1600">
              <a:latin typeface="Times New Roman" pitchFamily="18" charset="0"/>
              <a:cs typeface="Times New Roman" pitchFamily="18" charset="0"/>
            </a:endParaRPr>
          </a:p>
          <a:p>
            <a:pPr algn="just">
              <a:tabLst>
                <a:tab pos="4445000" algn="l"/>
              </a:tabLst>
            </a:pPr>
            <a:r>
              <a:rPr lang="ru-RU">
                <a:latin typeface="Calibri" pitchFamily="34" charset="0"/>
                <a:ea typeface="Times New Roman" pitchFamily="18" charset="0"/>
                <a:cs typeface="Calibri" pitchFamily="34" charset="0"/>
              </a:rPr>
              <a:t> </a:t>
            </a:r>
            <a:endParaRPr lang="ru-RU" sz="1400">
              <a:latin typeface="Calibri" pitchFamily="34" charset="0"/>
              <a:cs typeface="Times New Roman" pitchFamily="18" charset="0"/>
            </a:endParaRPr>
          </a:p>
          <a:p>
            <a:pPr algn="just">
              <a:tabLst>
                <a:tab pos="4445000" algn="l"/>
              </a:tabLst>
            </a:pPr>
            <a:r>
              <a:rPr lang="ru-RU" sz="2000">
                <a:latin typeface="Calibri" pitchFamily="34" charset="0"/>
                <a:cs typeface="Times New Roman" pitchFamily="18" charset="0"/>
              </a:rPr>
              <a:t> </a:t>
            </a:r>
            <a:endParaRPr lang="ru-RU" sz="1400">
              <a:latin typeface="Calibri" pitchFamily="34" charset="0"/>
              <a:cs typeface="Times New Roman" pitchFamily="18" charset="0"/>
            </a:endParaRPr>
          </a:p>
        </p:txBody>
      </p:sp>
      <p:pic>
        <p:nvPicPr>
          <p:cNvPr id="4" name="Shape">
            <a:hlinkClick r:id="" action="ppaction://media"/>
          </p:cNvPr>
          <p:cNvPicPr>
            <a:picLocks noRot="1" noChangeAspect="1"/>
          </p:cNvPicPr>
          <p:nvPr>
            <a:videoFile r:link="rId1"/>
          </p:nvPr>
        </p:nvPicPr>
        <p:blipFill>
          <a:blip r:embed="rId3"/>
          <a:srcRect/>
          <a:stretch>
            <a:fillRect/>
          </a:stretch>
        </p:blipFill>
        <p:spPr bwMode="auto">
          <a:xfrm>
            <a:off x="7596188" y="188913"/>
            <a:ext cx="609600" cy="609600"/>
          </a:xfrm>
          <a:prstGeom prst="rect">
            <a:avLst/>
          </a:prstGeom>
          <a:noFill/>
          <a:ln w="9525">
            <a:noFill/>
            <a:miter lim="800000"/>
            <a:headEnd/>
            <a:tailEnd/>
          </a:ln>
        </p:spPr>
      </p:pic>
    </p:spTree>
  </p:cSld>
  <p:clrMapOvr>
    <a:masterClrMapping/>
  </p:clrMapOvr>
  <p:transition spd="slow" advClick="0" advTm="7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7" fill="hold" display="0">
                  <p:stCondLst>
                    <p:cond delay="indefinite"/>
                  </p:stCondLst>
                  <p:endCondLst>
                    <p:cond evt="onStopAudio"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pic>
        <p:nvPicPr>
          <p:cNvPr id="15362" name="Picture 1"/>
          <p:cNvPicPr>
            <a:picLocks noChangeAspect="1" noChangeArrowheads="1"/>
          </p:cNvPicPr>
          <p:nvPr/>
        </p:nvPicPr>
        <p:blipFill>
          <a:blip r:embed="rId3"/>
          <a:srcRect/>
          <a:stretch>
            <a:fillRect/>
          </a:stretch>
        </p:blipFill>
        <p:spPr bwMode="auto">
          <a:xfrm>
            <a:off x="436563" y="1052513"/>
            <a:ext cx="4135437" cy="2357437"/>
          </a:xfrm>
          <a:prstGeom prst="rect">
            <a:avLst/>
          </a:prstGeom>
          <a:noFill/>
          <a:ln w="9525">
            <a:noFill/>
            <a:miter lim="800000"/>
            <a:headEnd/>
            <a:tailEnd/>
          </a:ln>
        </p:spPr>
      </p:pic>
      <p:sp>
        <p:nvSpPr>
          <p:cNvPr id="15363" name="TextBox 2"/>
          <p:cNvSpPr txBox="1">
            <a:spLocks noChangeArrowheads="1"/>
          </p:cNvSpPr>
          <p:nvPr/>
        </p:nvSpPr>
        <p:spPr bwMode="auto">
          <a:xfrm>
            <a:off x="1403350" y="457200"/>
            <a:ext cx="4681538" cy="369888"/>
          </a:xfrm>
          <a:prstGeom prst="rect">
            <a:avLst/>
          </a:prstGeom>
          <a:noFill/>
          <a:ln w="9525">
            <a:noFill/>
            <a:miter lim="800000"/>
            <a:headEnd/>
            <a:tailEnd/>
          </a:ln>
        </p:spPr>
        <p:txBody>
          <a:bodyPr>
            <a:spAutoFit/>
          </a:bodyPr>
          <a:lstStyle/>
          <a:p>
            <a:pPr algn="ctr"/>
            <a:r>
              <a:rPr lang="ru-RU">
                <a:latin typeface="Verdana" pitchFamily="34" charset="0"/>
              </a:rPr>
              <a:t>Немного о школе</a:t>
            </a:r>
          </a:p>
        </p:txBody>
      </p:sp>
      <p:sp>
        <p:nvSpPr>
          <p:cNvPr id="15364"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pic>
        <p:nvPicPr>
          <p:cNvPr id="15365" name="Picture 3"/>
          <p:cNvPicPr>
            <a:picLocks noChangeAspect="1" noChangeArrowheads="1"/>
          </p:cNvPicPr>
          <p:nvPr/>
        </p:nvPicPr>
        <p:blipFill>
          <a:blip r:embed="rId4"/>
          <a:srcRect/>
          <a:stretch>
            <a:fillRect/>
          </a:stretch>
        </p:blipFill>
        <p:spPr bwMode="auto">
          <a:xfrm>
            <a:off x="3276600" y="3719513"/>
            <a:ext cx="4679950" cy="2881312"/>
          </a:xfrm>
          <a:prstGeom prst="rect">
            <a:avLst/>
          </a:prstGeom>
          <a:noFill/>
          <a:ln w="9525">
            <a:noFill/>
            <a:miter lim="800000"/>
            <a:headEnd/>
            <a:tailEnd/>
          </a:ln>
        </p:spPr>
      </p:pic>
      <p:sp>
        <p:nvSpPr>
          <p:cNvPr id="15366" name="Прямоугольник 4"/>
          <p:cNvSpPr>
            <a:spLocks noChangeArrowheads="1"/>
          </p:cNvSpPr>
          <p:nvPr/>
        </p:nvSpPr>
        <p:spPr bwMode="auto">
          <a:xfrm>
            <a:off x="4787900" y="1989138"/>
            <a:ext cx="4068763" cy="1200150"/>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САМЫЙ МОЛОДОЙ ДИРЕКТОР МБОУ «СОШ№2Г.ГУДЕРМЕСА».</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sp>
        <p:nvSpPr>
          <p:cNvPr id="15367" name="Прямоугольник 5"/>
          <p:cNvSpPr>
            <a:spLocks noChangeArrowheads="1"/>
          </p:cNvSpPr>
          <p:nvPr/>
        </p:nvSpPr>
        <p:spPr bwMode="auto">
          <a:xfrm rot="-1280388">
            <a:off x="85725" y="4203700"/>
            <a:ext cx="3657600" cy="1754188"/>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ДОБРЫЙ ,ОТЗЫВЧИВЫЙ, ВНИМАТЕЛЬНЫЙ  И САМОЕ ГЛАВНОЕ ЧЕСТНЫЙ ЧЕЛОВЕК.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spTree>
  </p:cSld>
  <p:clrMapOvr>
    <a:masterClrMapping/>
  </p:clrMapOvr>
  <p:transition spd="slow" advClick="0" advTm="5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1165225" y="3284538"/>
          <a:ext cx="6848475" cy="2925762"/>
        </p:xfrm>
        <a:graphic>
          <a:graphicData uri="http://schemas.openxmlformats.org/drawingml/2006/table">
            <a:tbl>
              <a:tblPr/>
              <a:tblGrid>
                <a:gridCol w="1604963">
                  <a:extLst>
                    <a:ext uri="{9D8B030D-6E8A-4147-A177-3AD203B41FA5}">
                      <a16:colId xmlns:a16="http://schemas.microsoft.com/office/drawing/2014/main" val="20000"/>
                    </a:ext>
                  </a:extLst>
                </a:gridCol>
                <a:gridCol w="1455737">
                  <a:extLst>
                    <a:ext uri="{9D8B030D-6E8A-4147-A177-3AD203B41FA5}">
                      <a16:colId xmlns:a16="http://schemas.microsoft.com/office/drawing/2014/main" val="20001"/>
                    </a:ext>
                  </a:extLst>
                </a:gridCol>
                <a:gridCol w="2098675">
                  <a:extLst>
                    <a:ext uri="{9D8B030D-6E8A-4147-A177-3AD203B41FA5}">
                      <a16:colId xmlns:a16="http://schemas.microsoft.com/office/drawing/2014/main" val="20002"/>
                    </a:ext>
                  </a:extLst>
                </a:gridCol>
                <a:gridCol w="1689100">
                  <a:extLst>
                    <a:ext uri="{9D8B030D-6E8A-4147-A177-3AD203B41FA5}">
                      <a16:colId xmlns:a16="http://schemas.microsoft.com/office/drawing/2014/main" val="20003"/>
                    </a:ext>
                  </a:extLst>
                </a:gridCol>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1" u="none" strike="noStrike" cap="none" normalizeH="0" baseline="0" dirty="0" smtClean="0">
                          <a:ln>
                            <a:noFill/>
                          </a:ln>
                          <a:solidFill>
                            <a:schemeClr val="tx1"/>
                          </a:solidFill>
                          <a:effectLst/>
                          <a:latin typeface="Times New Roman" pitchFamily="18" charset="0"/>
                          <a:cs typeface="Times New Roman" pitchFamily="18" charset="0"/>
                        </a:rPr>
                        <a:t>Тема занятия</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1" u="none" strike="noStrike" cap="none" normalizeH="0" baseline="0" smtClean="0">
                          <a:ln>
                            <a:noFill/>
                          </a:ln>
                          <a:solidFill>
                            <a:schemeClr val="tx1"/>
                          </a:solidFill>
                          <a:effectLst/>
                          <a:latin typeface="Times New Roman" pitchFamily="18" charset="0"/>
                          <a:cs typeface="Times New Roman" pitchFamily="18" charset="0"/>
                        </a:rPr>
                        <a:t>Сроки проведения, ответственный</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1" u="none" strike="noStrike" cap="none" normalizeH="0" baseline="0" smtClean="0">
                          <a:ln>
                            <a:noFill/>
                          </a:ln>
                          <a:solidFill>
                            <a:schemeClr val="tx1"/>
                          </a:solidFill>
                          <a:effectLst/>
                          <a:latin typeface="Times New Roman" pitchFamily="18" charset="0"/>
                          <a:cs typeface="Times New Roman" pitchFamily="18" charset="0"/>
                        </a:rPr>
                        <a:t>Цель проведения мероприятия</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1" u="none" strike="noStrike" cap="none" normalizeH="0" baseline="0" smtClean="0">
                          <a:ln>
                            <a:noFill/>
                          </a:ln>
                          <a:solidFill>
                            <a:schemeClr val="tx1"/>
                          </a:solidFill>
                          <a:effectLst/>
                          <a:latin typeface="Times New Roman" pitchFamily="18" charset="0"/>
                          <a:cs typeface="Times New Roman" pitchFamily="18" charset="0"/>
                        </a:rPr>
                        <a:t>Используемая литература</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Мотивация профсоюзного членства</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27 сентябрь 2014г  председатель ПК  </a:t>
                      </a:r>
                      <a:r>
                        <a:rPr kumimoji="0" lang="ru-RU" sz="1200" b="0" i="0" u="none" strike="noStrike" cap="none" normalizeH="0" baseline="0" dirty="0" err="1" smtClean="0">
                          <a:ln>
                            <a:noFill/>
                          </a:ln>
                          <a:solidFill>
                            <a:schemeClr val="tx1"/>
                          </a:solidFill>
                          <a:effectLst/>
                          <a:latin typeface="Times New Roman" pitchFamily="18" charset="0"/>
                          <a:cs typeface="Times New Roman" pitchFamily="18" charset="0"/>
                        </a:rPr>
                        <a:t>Апандиева</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З.А.</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знакомство членов профсоюза с их правами и обязанностями;</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соблюдение социальных гарантий посредством профсоюзных действий.</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Материал для проведения кружка подготовлен  специалистами  рессовета профсоюза.Интернет-ресурсы.</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Дисциплина труда и дисциплинарные взыскания» </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25 октябрь 2014г.</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председатель ПК</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0" i="0" u="none" strike="noStrike" cap="none" normalizeH="0" baseline="0" dirty="0" err="1" smtClean="0">
                          <a:ln>
                            <a:noFill/>
                          </a:ln>
                          <a:solidFill>
                            <a:schemeClr val="tx1"/>
                          </a:solidFill>
                          <a:effectLst/>
                          <a:latin typeface="Times New Roman" pitchFamily="18" charset="0"/>
                          <a:cs typeface="Times New Roman" pitchFamily="18" charset="0"/>
                        </a:rPr>
                        <a:t>Апандиева</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З.А.</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изучение понятия, видов и порядка применения дисциплинарных взысканий</a:t>
                      </a: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a:t>
                      </a: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Материал для проведения кружка подготовлен  специалистами  рессовета профсоюза. Интернет-ресурсы.</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4839" name="Rectangle 2"/>
          <p:cNvSpPr>
            <a:spLocks noChangeArrowheads="1"/>
          </p:cNvSpPr>
          <p:nvPr/>
        </p:nvSpPr>
        <p:spPr bwMode="auto">
          <a:xfrm>
            <a:off x="2268538" y="23813"/>
            <a:ext cx="5903912" cy="2894012"/>
          </a:xfrm>
          <a:prstGeom prst="rect">
            <a:avLst/>
          </a:prstGeom>
          <a:noFill/>
          <a:ln w="9525">
            <a:noFill/>
            <a:miter lim="800000"/>
            <a:headEnd/>
            <a:tailEnd/>
          </a:ln>
        </p:spPr>
        <p:txBody>
          <a:bodyPr anchor="ctr">
            <a:spAutoFit/>
          </a:bodyPr>
          <a:lstStyle/>
          <a:p>
            <a:pPr algn="ctr"/>
            <a:r>
              <a:rPr lang="ru-RU" altLang="ru-RU" sz="1400" b="1" i="1">
                <a:cs typeface="Times New Roman" pitchFamily="18" charset="0"/>
              </a:rPr>
              <a:t>                               </a:t>
            </a:r>
            <a:r>
              <a:rPr lang="ru-RU" altLang="ru-RU" sz="1200" b="1" i="1">
                <a:cs typeface="Times New Roman" pitchFamily="18" charset="0"/>
              </a:rPr>
              <a:t>УТВЕРЖДЕНО </a:t>
            </a:r>
            <a:endParaRPr lang="ru-RU" altLang="ru-RU" sz="700"/>
          </a:p>
          <a:p>
            <a:pPr algn="ctr" eaLnBrk="0" hangingPunct="0"/>
            <a:r>
              <a:rPr lang="ru-RU" altLang="ru-RU" sz="1200" b="1" i="1">
                <a:cs typeface="Times New Roman" pitchFamily="18" charset="0"/>
              </a:rPr>
              <a:t>								    на заседании профкома</a:t>
            </a:r>
            <a:endParaRPr lang="ru-RU" altLang="ru-RU" sz="700"/>
          </a:p>
          <a:p>
            <a:pPr algn="ctr" eaLnBrk="0" hangingPunct="0"/>
            <a:r>
              <a:rPr lang="ru-RU" altLang="ru-RU" sz="1200" b="1" i="1">
                <a:cs typeface="Times New Roman" pitchFamily="18" charset="0"/>
              </a:rPr>
              <a:t>							ПРОТОКОЛ №1 от 12.09.2014г. </a:t>
            </a:r>
            <a:endParaRPr lang="ru-RU" altLang="ru-RU" sz="700"/>
          </a:p>
          <a:p>
            <a:pPr algn="ctr" eaLnBrk="0" hangingPunct="0"/>
            <a:r>
              <a:rPr lang="ru-RU" altLang="ru-RU" sz="1200" b="1" i="1">
                <a:cs typeface="Times New Roman" pitchFamily="18" charset="0"/>
              </a:rPr>
              <a:t>					          Председатель профсоюзной</a:t>
            </a:r>
            <a:endParaRPr lang="ru-RU" altLang="ru-RU" sz="700"/>
          </a:p>
          <a:p>
            <a:pPr algn="ctr" eaLnBrk="0" hangingPunct="0"/>
            <a:r>
              <a:rPr lang="ru-RU" altLang="ru-RU" sz="1200" b="1" i="1">
                <a:cs typeface="Times New Roman" pitchFamily="18" charset="0"/>
              </a:rPr>
              <a:t>						         организации:</a:t>
            </a:r>
            <a:endParaRPr lang="ru-RU" altLang="ru-RU" sz="700"/>
          </a:p>
          <a:p>
            <a:pPr algn="ctr" eaLnBrk="0" hangingPunct="0"/>
            <a:r>
              <a:rPr lang="ru-RU" altLang="ru-RU" sz="1200" b="1" i="1">
                <a:cs typeface="Times New Roman" pitchFamily="18" charset="0"/>
              </a:rPr>
              <a:t>								______________З.А. Апандиева</a:t>
            </a:r>
            <a:endParaRPr lang="ru-RU" altLang="ru-RU" sz="700"/>
          </a:p>
          <a:p>
            <a:pPr algn="ctr" eaLnBrk="0" hangingPunct="0"/>
            <a:endParaRPr lang="ru-RU" altLang="ru-RU" sz="1200" b="1" i="1">
              <a:cs typeface="Times New Roman" pitchFamily="18" charset="0"/>
            </a:endParaRPr>
          </a:p>
          <a:p>
            <a:pPr algn="ctr" eaLnBrk="0" hangingPunct="0"/>
            <a:r>
              <a:rPr lang="ru-RU" altLang="ru-RU" sz="1200" b="1" i="1">
                <a:cs typeface="Times New Roman" pitchFamily="18" charset="0"/>
              </a:rPr>
              <a:t>П Л А Н</a:t>
            </a:r>
            <a:endParaRPr lang="ru-RU" altLang="ru-RU" sz="700"/>
          </a:p>
          <a:p>
            <a:pPr algn="ctr" eaLnBrk="0" hangingPunct="0"/>
            <a:r>
              <a:rPr lang="ru-RU" altLang="ru-RU" sz="1200" b="1" i="1">
                <a:cs typeface="Times New Roman" pitchFamily="18" charset="0"/>
              </a:rPr>
              <a:t>работы кружка по распространению  духовно - нравственных и правовых знанийв МБОУ «СОШ№2г.Гудермеса » на 2014-20145уч.год</a:t>
            </a:r>
            <a:endParaRPr lang="ru-RU" altLang="ru-RU"/>
          </a:p>
        </p:txBody>
      </p:sp>
    </p:spTree>
  </p:cSld>
  <p:clrMapOvr>
    <a:masterClrMapping/>
  </p:clrMapOvr>
  <p:transition spd="slow" advClick="0" advTm="5000">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750" y="260350"/>
          <a:ext cx="7993063" cy="5832475"/>
        </p:xfrm>
        <a:graphic>
          <a:graphicData uri="http://schemas.openxmlformats.org/drawingml/2006/table">
            <a:tbl>
              <a:tblPr/>
              <a:tblGrid>
                <a:gridCol w="1871663">
                  <a:extLst>
                    <a:ext uri="{9D8B030D-6E8A-4147-A177-3AD203B41FA5}">
                      <a16:colId xmlns:a16="http://schemas.microsoft.com/office/drawing/2014/main" val="20000"/>
                    </a:ext>
                  </a:extLst>
                </a:gridCol>
                <a:gridCol w="1700212">
                  <a:extLst>
                    <a:ext uri="{9D8B030D-6E8A-4147-A177-3AD203B41FA5}">
                      <a16:colId xmlns:a16="http://schemas.microsoft.com/office/drawing/2014/main" val="20001"/>
                    </a:ext>
                  </a:extLst>
                </a:gridCol>
                <a:gridCol w="2449513">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tblGrid>
              <a:tr h="13462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Мудрость общения».</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22 ноябрь 2014г. председатель ПК  . </a:t>
                      </a:r>
                      <a:r>
                        <a:rPr kumimoji="0" lang="ru-RU" sz="1000" b="0" i="0" u="none" strike="noStrike" cap="none" normalizeH="0" baseline="0" dirty="0" err="1" smtClean="0">
                          <a:ln>
                            <a:noFill/>
                          </a:ln>
                          <a:solidFill>
                            <a:schemeClr val="tx1"/>
                          </a:solidFill>
                          <a:effectLst/>
                          <a:latin typeface="Times New Roman" pitchFamily="18" charset="0"/>
                          <a:cs typeface="Times New Roman" pitchFamily="18" charset="0"/>
                        </a:rPr>
                        <a:t>Апандиева</a:t>
                      </a: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З.А.</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Познакомиться с понятием «общение», с основными правилами бесконфликтного общения. Выход из конфликтных ситуаций</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Материал для проведения кружка подготовлен  специалистами  рессовета профсоюза. Интернет-ресурсы.</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462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Расследование несчастного случая</a:t>
                      </a:r>
                      <a:r>
                        <a:rPr kumimoji="0" lang="ru-RU" sz="1000" b="0" i="1"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20 декабрь 2014г. председатель ПК  </a:t>
                      </a:r>
                      <a:r>
                        <a:rPr kumimoji="0" lang="ru-RU" sz="1000" b="0" i="0" u="none" strike="noStrike" cap="none" normalizeH="0" baseline="0" dirty="0" err="1" smtClean="0">
                          <a:ln>
                            <a:noFill/>
                          </a:ln>
                          <a:solidFill>
                            <a:schemeClr val="tx1"/>
                          </a:solidFill>
                          <a:effectLst/>
                          <a:latin typeface="Times New Roman" pitchFamily="18" charset="0"/>
                          <a:cs typeface="Times New Roman" pitchFamily="18" charset="0"/>
                        </a:rPr>
                        <a:t>Апандиева</a:t>
                      </a: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З.А.</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Ознакомить слушателей с теорией и рассмотреть на практике ситуацию по данной теме.</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 Материал для проведения кружка подготовлен  специалистами  рессовета профсоюза. Интернет-ресурсы.</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46200">
                <a:tc>
                  <a:txBody>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Условия  трудового договора .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24  январь 2015г. председатель ПК  </a:t>
                      </a:r>
                      <a:r>
                        <a:rPr kumimoji="0" lang="ru-RU" sz="1000" b="0" i="0" u="none" strike="noStrike" cap="none" normalizeH="0" baseline="0" dirty="0" err="1" smtClean="0">
                          <a:ln>
                            <a:noFill/>
                          </a:ln>
                          <a:solidFill>
                            <a:schemeClr val="tx1"/>
                          </a:solidFill>
                          <a:effectLst/>
                          <a:latin typeface="Times New Roman" pitchFamily="18" charset="0"/>
                          <a:cs typeface="Times New Roman" pitchFamily="18" charset="0"/>
                        </a:rPr>
                        <a:t>Апандиева</a:t>
                      </a: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З.А</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r>
                        <a:rPr kumimoji="0" lang="ru-RU" sz="1000" b="0" i="1" u="none" strike="noStrike" cap="none" normalizeH="0" baseline="0" smtClean="0">
                          <a:ln>
                            <a:noFill/>
                          </a:ln>
                          <a:solidFill>
                            <a:schemeClr val="tx1"/>
                          </a:solidFill>
                          <a:effectLst/>
                          <a:latin typeface="Times New Roman" pitchFamily="18" charset="0"/>
                          <a:cs typeface="Times New Roman" pitchFamily="18" charset="0"/>
                        </a:rPr>
                        <a:t> </a:t>
                      </a: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Изучить понятия: существенные условия труда,перевод, перемещение.</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Материал для проведения кружка подготовлен  специалистами  рессовета профсоюза. Интернет-ресурсы.</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938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Грядущие перемены вобразовании»                     (сокращение)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14 февраль  2015г председатель ПК  </a:t>
                      </a:r>
                      <a:r>
                        <a:rPr kumimoji="0" lang="ru-RU" sz="1000" b="0" i="0" u="none" strike="noStrike" cap="none" normalizeH="0" baseline="0" dirty="0" err="1" smtClean="0">
                          <a:ln>
                            <a:noFill/>
                          </a:ln>
                          <a:solidFill>
                            <a:schemeClr val="tx1"/>
                          </a:solidFill>
                          <a:effectLst/>
                          <a:latin typeface="Times New Roman" pitchFamily="18" charset="0"/>
                          <a:cs typeface="Times New Roman" pitchFamily="18" charset="0"/>
                        </a:rPr>
                        <a:t>Апандиева</a:t>
                      </a: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З.А</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95675" algn="l"/>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Научить работников, особенно тех, кто только что приступил к трудовой деятельности, правильно ориентироваться в ситуации, связанной с увольнением в связи с сокращением численности  работников</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95675" algn="l"/>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Материал для проведения кружка  подготовлен  специалистами  </a:t>
                      </a:r>
                      <a:r>
                        <a:rPr kumimoji="0" lang="ru-RU" sz="1000" b="0" i="0" u="none" strike="noStrike" cap="none" normalizeH="0" baseline="0" dirty="0" err="1" smtClean="0">
                          <a:ln>
                            <a:noFill/>
                          </a:ln>
                          <a:solidFill>
                            <a:schemeClr val="tx1"/>
                          </a:solidFill>
                          <a:effectLst/>
                          <a:latin typeface="Times New Roman" pitchFamily="18" charset="0"/>
                          <a:cs typeface="Times New Roman" pitchFamily="18" charset="0"/>
                        </a:rPr>
                        <a:t>рессовета</a:t>
                      </a: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профсоюза. Интернет-ресурсы</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58455" marR="5845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spd="slow" advClick="0" advTm="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684213" y="476250"/>
          <a:ext cx="7416800" cy="5761038"/>
        </p:xfrm>
        <a:graphic>
          <a:graphicData uri="http://schemas.openxmlformats.org/drawingml/2006/table">
            <a:tbl>
              <a:tblPr/>
              <a:tblGrid>
                <a:gridCol w="1736725">
                  <a:extLst>
                    <a:ext uri="{9D8B030D-6E8A-4147-A177-3AD203B41FA5}">
                      <a16:colId xmlns:a16="http://schemas.microsoft.com/office/drawing/2014/main" val="20000"/>
                    </a:ext>
                  </a:extLst>
                </a:gridCol>
                <a:gridCol w="1576387">
                  <a:extLst>
                    <a:ext uri="{9D8B030D-6E8A-4147-A177-3AD203B41FA5}">
                      <a16:colId xmlns:a16="http://schemas.microsoft.com/office/drawing/2014/main" val="20001"/>
                    </a:ext>
                  </a:extLst>
                </a:gridCol>
                <a:gridCol w="2274888">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18430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Все о здоровье педагога</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21март 2014г. председатель ПК  Апандиева З.А</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495675" algn="l"/>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Указать на  необходимость сохранения и укрепления здоровья учителя,                     показать возможность сохранения  психологического здоровья, дать практические советы по сохранению здоровья.</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Представитель здравоохранения района.                                           Интернет-ресурсы</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827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Правовой механизм распределения учебной нагрузки».</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18апрель2015г </a:t>
                      </a: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председательПК</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Апандиева</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 З.А.</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Теоретические знания и их практическое  применение при распределении учебной нагрузки учителям.</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Материал для проведения кружка  подготовлен  специалистами  рессовета профсоюза. Интернет-ресурсы.</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52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a:t>
                      </a: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 </a:t>
                      </a: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Отпуска работников образовательных учреждений».</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16май 2015. председатель ПК  </a:t>
                      </a: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Апандиева</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 З.А.</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Научить теоретически практически  применять</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свои знания при распределении   отпусков</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 Материал для проведения кружка  подготовлен  специалистами  рессовета профсоюза  </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82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Выполнение условий коллективного договора</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15 июнь 2015г. председатель ПК  </a:t>
                      </a: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Апандиева</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 З.А.</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Прогноз о выполнении условий колдоговора,а именно, приложения                                  к колдоговору</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Материал для проведения кружка  подготовлен  специалистами  </a:t>
                      </a:r>
                      <a:r>
                        <a:rPr kumimoji="0" lang="ru-RU" sz="1100" b="0" i="0" u="none" strike="noStrike" cap="none" normalizeH="0" baseline="0" dirty="0" err="1" smtClean="0">
                          <a:ln>
                            <a:noFill/>
                          </a:ln>
                          <a:solidFill>
                            <a:schemeClr val="tx1"/>
                          </a:solidFill>
                          <a:effectLst/>
                          <a:latin typeface="Times New Roman" pitchFamily="18" charset="0"/>
                          <a:cs typeface="Times New Roman" pitchFamily="18" charset="0"/>
                        </a:rPr>
                        <a:t>рессовета</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 профсоюза  Интернет-ресурсы.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0793" marR="6079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spd="slow" advClick="0" advTm="6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Прямоугольник 10"/>
          <p:cNvSpPr>
            <a:spLocks noChangeArrowheads="1"/>
          </p:cNvSpPr>
          <p:nvPr/>
        </p:nvSpPr>
        <p:spPr bwMode="auto">
          <a:xfrm>
            <a:off x="684213" y="333375"/>
            <a:ext cx="7848600" cy="1060450"/>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Формы проведения профсоюзных кружков,</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применяемых   первичной  профсоюзной организацией.</a:t>
            </a:r>
            <a:endParaRPr lang="ru-RU">
              <a:latin typeface="Times New Roman" pitchFamily="18" charset="0"/>
              <a:cs typeface="Times New Roman" pitchFamily="18" charset="0"/>
            </a:endParaRPr>
          </a:p>
          <a:p>
            <a:pPr algn="just">
              <a:lnSpc>
                <a:spcPct val="150000"/>
              </a:lnSpc>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sp>
        <p:nvSpPr>
          <p:cNvPr id="37890" name="Rectangle 1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sp>
        <p:nvSpPr>
          <p:cNvPr id="37891" name="WordArt 10"/>
          <p:cNvSpPr>
            <a:spLocks noChangeArrowheads="1" noChangeShapeType="1" noTextEdit="1"/>
          </p:cNvSpPr>
          <p:nvPr/>
        </p:nvSpPr>
        <p:spPr bwMode="auto">
          <a:xfrm>
            <a:off x="323850" y="1393825"/>
            <a:ext cx="1304925" cy="228600"/>
          </a:xfrm>
          <a:prstGeom prst="rect">
            <a:avLst/>
          </a:prstGeom>
        </p:spPr>
        <p:txBody>
          <a:bodyPr wrap="none" fromWordArt="1">
            <a:prstTxWarp prst="textPlain">
              <a:avLst>
                <a:gd name="adj" fmla="val 50000"/>
              </a:avLst>
            </a:prstTxWarp>
          </a:bodyPr>
          <a:lstStyle/>
          <a:p>
            <a:pPr algn="ctr"/>
            <a:r>
              <a:rPr lang="ru-RU" sz="1600" kern="10">
                <a:ln w="9525">
                  <a:solidFill>
                    <a:srgbClr val="000000"/>
                  </a:solidFill>
                  <a:round/>
                  <a:headEnd/>
                  <a:tailEnd/>
                </a:ln>
                <a:solidFill>
                  <a:srgbClr val="FFFFFF"/>
                </a:solidFill>
                <a:latin typeface="Arial"/>
                <a:cs typeface="Arial"/>
              </a:rPr>
              <a:t>Деловая игра </a:t>
            </a:r>
          </a:p>
        </p:txBody>
      </p:sp>
      <p:sp>
        <p:nvSpPr>
          <p:cNvPr id="37892" name="Rectangle 12"/>
          <p:cNvSpPr>
            <a:spLocks noChangeArrowheads="1"/>
          </p:cNvSpPr>
          <p:nvPr/>
        </p:nvSpPr>
        <p:spPr bwMode="auto">
          <a:xfrm>
            <a:off x="1720850" y="1254125"/>
            <a:ext cx="6408738" cy="738188"/>
          </a:xfrm>
          <a:prstGeom prst="rect">
            <a:avLst/>
          </a:prstGeom>
          <a:noFill/>
          <a:ln w="9525">
            <a:noFill/>
            <a:miter lim="800000"/>
            <a:headEnd/>
            <a:tailEnd/>
          </a:ln>
        </p:spPr>
        <p:txBody>
          <a:bodyPr anchor="ctr">
            <a:spAutoFit/>
          </a:bodyPr>
          <a:lstStyle/>
          <a:p>
            <a:pPr indent="449263" algn="just"/>
            <a:r>
              <a:rPr lang="ru-RU" altLang="ru-RU" sz="900">
                <a:cs typeface="Times New Roman" pitchFamily="18" charset="0"/>
              </a:rPr>
              <a:t> </a:t>
            </a:r>
            <a:r>
              <a:rPr lang="ru-RU" altLang="ru-RU" sz="1400">
                <a:cs typeface="Times New Roman" pitchFamily="18" charset="0"/>
              </a:rPr>
              <a:t>используется для подведения итогов изучения какой-либо темы. Основное место в таком мероприятии занимает групповая деятельность. Продумывается сценарий, определяются роли, задания,  регламент. </a:t>
            </a:r>
            <a:endParaRPr lang="ru-RU" altLang="ru-RU" sz="1400"/>
          </a:p>
        </p:txBody>
      </p:sp>
      <p:sp>
        <p:nvSpPr>
          <p:cNvPr id="37893"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Verdana" pitchFamily="34" charset="0"/>
            </a:endParaRPr>
          </a:p>
        </p:txBody>
      </p:sp>
      <p:sp>
        <p:nvSpPr>
          <p:cNvPr id="37894" name="WordArt 13"/>
          <p:cNvSpPr>
            <a:spLocks noChangeArrowheads="1" noChangeShapeType="1" noTextEdit="1"/>
          </p:cNvSpPr>
          <p:nvPr/>
        </p:nvSpPr>
        <p:spPr bwMode="auto">
          <a:xfrm>
            <a:off x="323850" y="2500313"/>
            <a:ext cx="1304925" cy="228600"/>
          </a:xfrm>
          <a:prstGeom prst="rect">
            <a:avLst/>
          </a:prstGeom>
        </p:spPr>
        <p:txBody>
          <a:bodyPr wrap="none" fromWordArt="1">
            <a:prstTxWarp prst="textPlain">
              <a:avLst>
                <a:gd name="adj" fmla="val 50000"/>
              </a:avLst>
            </a:prstTxWarp>
          </a:bodyPr>
          <a:lstStyle/>
          <a:p>
            <a:pPr algn="ctr"/>
            <a:r>
              <a:rPr lang="ru-RU" sz="1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a:cs typeface="Arial"/>
              </a:rPr>
              <a:t>Конференция</a:t>
            </a:r>
          </a:p>
        </p:txBody>
      </p:sp>
      <p:sp>
        <p:nvSpPr>
          <p:cNvPr id="37895" name="Rectangle 15"/>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r>
              <a:rPr lang="ru-RU" altLang="ru-RU" sz="900">
                <a:cs typeface="Times New Roman" pitchFamily="18" charset="0"/>
              </a:rPr>
              <a:t> </a:t>
            </a:r>
            <a:r>
              <a:rPr lang="ru-RU" altLang="ru-RU" sz="700"/>
              <a:t> </a:t>
            </a:r>
            <a:endParaRPr lang="ru-RU" altLang="ru-RU"/>
          </a:p>
        </p:txBody>
      </p:sp>
      <p:sp>
        <p:nvSpPr>
          <p:cNvPr id="37896" name="Прямоугольник 17"/>
          <p:cNvSpPr>
            <a:spLocks noChangeArrowheads="1"/>
          </p:cNvSpPr>
          <p:nvPr/>
        </p:nvSpPr>
        <p:spPr bwMode="auto">
          <a:xfrm>
            <a:off x="1835150" y="2349500"/>
            <a:ext cx="6840538" cy="1800225"/>
          </a:xfrm>
          <a:prstGeom prst="rect">
            <a:avLst/>
          </a:prstGeom>
          <a:noFill/>
          <a:ln w="9525">
            <a:noFill/>
            <a:miter lim="800000"/>
            <a:headEnd/>
            <a:tailEnd/>
          </a:ln>
        </p:spPr>
        <p:txBody>
          <a:bodyPr>
            <a:spAutoFit/>
          </a:bodyPr>
          <a:lstStyle/>
          <a:p>
            <a:pPr indent="449263" algn="just">
              <a:lnSpc>
                <a:spcPct val="150000"/>
              </a:lnSpc>
            </a:pPr>
            <a:r>
              <a:rPr lang="ru-RU" sz="1400">
                <a:latin typeface="Times New Roman" pitchFamily="18" charset="0"/>
                <a:cs typeface="Times New Roman" pitchFamily="18" charset="0"/>
              </a:rPr>
              <a:t>Состоит из диалога или основного сообщения, который делает руководитель кружка, директор школы, председатель профкома, приглашенное лицо, обсуждения и принятия резолюции или рекомендаций. Вопросы конференции показываются  в виде слайдов. Участники видят вопросы, слушают сообщение и высказывают собственную позицию</a:t>
            </a:r>
            <a:r>
              <a:rPr lang="ru-RU">
                <a:latin typeface="Times New Roman" pitchFamily="18" charset="0"/>
                <a:cs typeface="Times New Roman" pitchFamily="18" charset="0"/>
              </a:rPr>
              <a:t>.</a:t>
            </a:r>
            <a:endParaRPr lang="ru-RU" sz="2000">
              <a:latin typeface="Times New Roman" pitchFamily="18" charset="0"/>
              <a:cs typeface="Times New Roman" pitchFamily="18" charset="0"/>
            </a:endParaRPr>
          </a:p>
        </p:txBody>
      </p:sp>
      <p:sp>
        <p:nvSpPr>
          <p:cNvPr id="37897" name="WordArt 16"/>
          <p:cNvSpPr>
            <a:spLocks noChangeArrowheads="1" noChangeShapeType="1" noTextEdit="1"/>
          </p:cNvSpPr>
          <p:nvPr/>
        </p:nvSpPr>
        <p:spPr bwMode="auto">
          <a:xfrm>
            <a:off x="285750" y="4724400"/>
            <a:ext cx="1343025" cy="228600"/>
          </a:xfrm>
          <a:prstGeom prst="rect">
            <a:avLst/>
          </a:prstGeom>
        </p:spPr>
        <p:txBody>
          <a:bodyPr wrap="none" fromWordArt="1">
            <a:prstTxWarp prst="textPlain">
              <a:avLst>
                <a:gd name="adj" fmla="val 50000"/>
              </a:avLst>
            </a:prstTxWarp>
          </a:bodyPr>
          <a:lstStyle/>
          <a:p>
            <a:pPr algn="ctr"/>
            <a:r>
              <a:rPr lang="ru-RU" sz="1600" kern="10">
                <a:ln w="9525">
                  <a:solidFill>
                    <a:srgbClr val="000000"/>
                  </a:solidFill>
                  <a:round/>
                  <a:headEnd/>
                  <a:tailEnd/>
                </a:ln>
                <a:solidFill>
                  <a:srgbClr val="FFFFFF"/>
                </a:solidFill>
                <a:latin typeface="Arial"/>
                <a:cs typeface="Arial"/>
              </a:rPr>
              <a:t>Круглый стол. </a:t>
            </a:r>
          </a:p>
        </p:txBody>
      </p:sp>
      <p:sp>
        <p:nvSpPr>
          <p:cNvPr id="37898" name="Прямоугольник 19"/>
          <p:cNvSpPr>
            <a:spLocks noChangeArrowheads="1"/>
          </p:cNvSpPr>
          <p:nvPr/>
        </p:nvSpPr>
        <p:spPr bwMode="auto">
          <a:xfrm>
            <a:off x="1878013" y="4443413"/>
            <a:ext cx="5772150" cy="1346200"/>
          </a:xfrm>
          <a:prstGeom prst="rect">
            <a:avLst/>
          </a:prstGeom>
          <a:noFill/>
          <a:ln w="9525">
            <a:noFill/>
            <a:miter lim="800000"/>
            <a:headEnd/>
            <a:tailEnd/>
          </a:ln>
        </p:spPr>
        <p:txBody>
          <a:bodyPr>
            <a:spAutoFit/>
          </a:bodyPr>
          <a:lstStyle/>
          <a:p>
            <a:pPr indent="449263" algn="just">
              <a:lnSpc>
                <a:spcPct val="150000"/>
              </a:lnSpc>
            </a:pPr>
            <a:r>
              <a:rPr lang="ru-RU" sz="1400">
                <a:latin typeface="Times New Roman" pitchFamily="18" charset="0"/>
                <a:cs typeface="Times New Roman" pitchFamily="18" charset="0"/>
              </a:rPr>
              <a:t>Для его подготовки надо отбираются важные, интересные для обсуждения вопросы. Продумывается организация круглого стола (стол, минвода, цветы…). Главное правило круглого стола - подготовленность и заинтересованность каждого участника. </a:t>
            </a:r>
          </a:p>
        </p:txBody>
      </p:sp>
    </p:spTree>
  </p:cSld>
  <p:clrMapOvr>
    <a:masterClrMapping/>
  </p:clrMapOvr>
  <p:transition spd="slow" advClick="0" advTm="5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250825" y="114300"/>
            <a:ext cx="9144000" cy="0"/>
          </a:xfrm>
          <a:prstGeom prst="rect">
            <a:avLst/>
          </a:prstGeom>
          <a:noFill/>
          <a:ln w="9525">
            <a:noFill/>
            <a:miter lim="800000"/>
            <a:headEnd/>
            <a:tailEnd/>
          </a:ln>
        </p:spPr>
        <p:txBody>
          <a:bodyPr wrap="none" anchor="ctr">
            <a:spAutoFit/>
          </a:bodyPr>
          <a:lstStyle/>
          <a:p>
            <a:endParaRPr lang="ru-RU">
              <a:latin typeface="Verdana" pitchFamily="34" charset="0"/>
            </a:endParaRPr>
          </a:p>
        </p:txBody>
      </p:sp>
      <p:sp>
        <p:nvSpPr>
          <p:cNvPr id="38914" name="WordArt 1"/>
          <p:cNvSpPr>
            <a:spLocks noChangeArrowheads="1" noChangeShapeType="1" noTextEdit="1"/>
          </p:cNvSpPr>
          <p:nvPr/>
        </p:nvSpPr>
        <p:spPr bwMode="auto">
          <a:xfrm>
            <a:off x="611188" y="404813"/>
            <a:ext cx="2895600" cy="228600"/>
          </a:xfrm>
          <a:prstGeom prst="rect">
            <a:avLst/>
          </a:prstGeom>
        </p:spPr>
        <p:txBody>
          <a:bodyPr wrap="none" fromWordArt="1">
            <a:prstTxWarp prst="textPlain">
              <a:avLst>
                <a:gd name="adj" fmla="val 50000"/>
              </a:avLst>
            </a:prstTxWarp>
          </a:bodyPr>
          <a:lstStyle/>
          <a:p>
            <a:pPr algn="ctr"/>
            <a:r>
              <a:rPr lang="ru-RU" sz="1600" kern="10">
                <a:ln w="9525">
                  <a:solidFill>
                    <a:srgbClr val="000000"/>
                  </a:solidFill>
                  <a:round/>
                  <a:headEnd/>
                  <a:tailEnd/>
                </a:ln>
                <a:solidFill>
                  <a:srgbClr val="FFFFFF"/>
                </a:solidFill>
                <a:latin typeface="Arial"/>
                <a:cs typeface="Arial"/>
              </a:rPr>
              <a:t>Имитация конкретной ситуации</a:t>
            </a:r>
          </a:p>
        </p:txBody>
      </p:sp>
      <p:sp>
        <p:nvSpPr>
          <p:cNvPr id="38915" name="Rectangle 3"/>
          <p:cNvSpPr>
            <a:spLocks noChangeArrowheads="1"/>
          </p:cNvSpPr>
          <p:nvPr/>
        </p:nvSpPr>
        <p:spPr bwMode="auto">
          <a:xfrm>
            <a:off x="0" y="228600"/>
            <a:ext cx="9144000" cy="0"/>
          </a:xfrm>
          <a:prstGeom prst="rect">
            <a:avLst/>
          </a:prstGeom>
          <a:noFill/>
          <a:ln w="9525">
            <a:noFill/>
            <a:miter lim="800000"/>
            <a:headEnd/>
            <a:tailEnd/>
          </a:ln>
        </p:spPr>
        <p:txBody>
          <a:bodyPr wrap="none" anchor="ctr">
            <a:spAutoFit/>
          </a:bodyPr>
          <a:lstStyle/>
          <a:p>
            <a:r>
              <a:rPr lang="ru-RU" altLang="ru-RU" sz="1100">
                <a:cs typeface="Times New Roman" pitchFamily="18" charset="0"/>
              </a:rPr>
              <a:t>. </a:t>
            </a:r>
            <a:endParaRPr lang="ru-RU" altLang="ru-RU"/>
          </a:p>
        </p:txBody>
      </p:sp>
      <p:sp>
        <p:nvSpPr>
          <p:cNvPr id="38916" name="Прямоугольник 4"/>
          <p:cNvSpPr>
            <a:spLocks noChangeArrowheads="1"/>
          </p:cNvSpPr>
          <p:nvPr/>
        </p:nvSpPr>
        <p:spPr bwMode="auto">
          <a:xfrm>
            <a:off x="3605213" y="333375"/>
            <a:ext cx="4572000" cy="1060450"/>
          </a:xfrm>
          <a:prstGeom prst="rect">
            <a:avLst/>
          </a:prstGeom>
          <a:noFill/>
          <a:ln w="9525">
            <a:noFill/>
            <a:miter lim="800000"/>
            <a:headEnd/>
            <a:tailEnd/>
          </a:ln>
        </p:spPr>
        <p:txBody>
          <a:bodyPr>
            <a:spAutoFit/>
          </a:bodyPr>
          <a:lstStyle/>
          <a:p>
            <a:pPr indent="449263" algn="just">
              <a:lnSpc>
                <a:spcPct val="150000"/>
              </a:lnSpc>
            </a:pPr>
            <a:r>
              <a:rPr lang="ru-RU" sz="1400">
                <a:latin typeface="Times New Roman" pitchFamily="18" charset="0"/>
                <a:cs typeface="Times New Roman" pitchFamily="18" charset="0"/>
              </a:rPr>
              <a:t>Например, Вас незаслуженно наказали. И далее руководитель кружка разыгрывает ситуацию до логического завершения  в пользу работника. </a:t>
            </a:r>
          </a:p>
        </p:txBody>
      </p:sp>
      <p:sp>
        <p:nvSpPr>
          <p:cNvPr id="38917" name="WordArt 4"/>
          <p:cNvSpPr>
            <a:spLocks noChangeArrowheads="1" noChangeShapeType="1" noTextEdit="1"/>
          </p:cNvSpPr>
          <p:nvPr/>
        </p:nvSpPr>
        <p:spPr bwMode="auto">
          <a:xfrm>
            <a:off x="434975" y="1893888"/>
            <a:ext cx="3248025" cy="228600"/>
          </a:xfrm>
          <a:prstGeom prst="rect">
            <a:avLst/>
          </a:prstGeom>
        </p:spPr>
        <p:txBody>
          <a:bodyPr wrap="none" fromWordArt="1">
            <a:prstTxWarp prst="textPlain">
              <a:avLst>
                <a:gd name="adj" fmla="val 50000"/>
              </a:avLst>
            </a:prstTxWarp>
          </a:bodyPr>
          <a:lstStyle/>
          <a:p>
            <a:pPr algn="ctr"/>
            <a:r>
              <a:rPr lang="ru-RU" sz="1600" i="1" kern="10">
                <a:ln w="9525">
                  <a:solidFill>
                    <a:srgbClr val="000000"/>
                  </a:solidFill>
                  <a:round/>
                  <a:headEnd/>
                  <a:tailEnd/>
                </a:ln>
                <a:solidFill>
                  <a:srgbClr val="FFFFFF"/>
                </a:solidFill>
                <a:effectLst>
                  <a:outerShdw dist="35921" dir="2700000" algn="ctr" rotWithShape="0">
                    <a:srgbClr val="808080">
                      <a:alpha val="79999"/>
                    </a:srgbClr>
                  </a:outerShdw>
                </a:effectLst>
                <a:latin typeface="Arial"/>
                <a:cs typeface="Arial"/>
              </a:rPr>
              <a:t>Обучение практическим умениям</a:t>
            </a:r>
          </a:p>
        </p:txBody>
      </p:sp>
      <p:sp>
        <p:nvSpPr>
          <p:cNvPr id="38918" name="Прямоугольник 6"/>
          <p:cNvSpPr>
            <a:spLocks noChangeArrowheads="1"/>
          </p:cNvSpPr>
          <p:nvPr/>
        </p:nvSpPr>
        <p:spPr bwMode="auto">
          <a:xfrm>
            <a:off x="3714750" y="1822450"/>
            <a:ext cx="5275263" cy="369888"/>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Например,  составить «портфолио</a:t>
            </a:r>
            <a:r>
              <a:rPr lang="ru-RU" sz="1600">
                <a:latin typeface="Times New Roman" pitchFamily="18" charset="0"/>
                <a:cs typeface="Times New Roman" pitchFamily="18" charset="0"/>
              </a:rPr>
              <a:t>», </a:t>
            </a:r>
            <a:r>
              <a:rPr lang="ru-RU">
                <a:latin typeface="Times New Roman" pitchFamily="18" charset="0"/>
                <a:cs typeface="Times New Roman" pitchFamily="18" charset="0"/>
              </a:rPr>
              <a:t>заявление и т.д.</a:t>
            </a:r>
            <a:r>
              <a:rPr lang="ru-RU" sz="1100">
                <a:latin typeface="Times New Roman" pitchFamily="18" charset="0"/>
                <a:cs typeface="Times New Roman" pitchFamily="18" charset="0"/>
              </a:rPr>
              <a:t> </a:t>
            </a:r>
            <a:endParaRPr lang="ru-RU">
              <a:latin typeface="Verdana" pitchFamily="34" charset="0"/>
            </a:endParaRPr>
          </a:p>
        </p:txBody>
      </p:sp>
      <p:sp>
        <p:nvSpPr>
          <p:cNvPr id="38919" name="WordArt 5"/>
          <p:cNvSpPr>
            <a:spLocks noChangeArrowheads="1" noChangeShapeType="1" noTextEdit="1"/>
          </p:cNvSpPr>
          <p:nvPr/>
        </p:nvSpPr>
        <p:spPr bwMode="auto">
          <a:xfrm>
            <a:off x="422275" y="2781300"/>
            <a:ext cx="4876800" cy="228600"/>
          </a:xfrm>
          <a:prstGeom prst="rect">
            <a:avLst/>
          </a:prstGeom>
        </p:spPr>
        <p:txBody>
          <a:bodyPr wrap="none" fromWordArt="1">
            <a:prstTxWarp prst="textPlain">
              <a:avLst>
                <a:gd name="adj" fmla="val 50000"/>
              </a:avLst>
            </a:prstTxWarp>
          </a:bodyPr>
          <a:lstStyle/>
          <a:p>
            <a:pPr algn="ctr"/>
            <a:r>
              <a:rPr lang="ru-RU" sz="1600" kern="10">
                <a:ln w="9525">
                  <a:solidFill>
                    <a:srgbClr val="000000"/>
                  </a:solidFill>
                  <a:round/>
                  <a:headEnd/>
                  <a:tailEnd/>
                </a:ln>
                <a:solidFill>
                  <a:srgbClr val="FFFFFF"/>
                </a:solidFill>
                <a:latin typeface="Arial"/>
                <a:cs typeface="Arial"/>
              </a:rPr>
              <a:t>Работа с инструктивно-директивными документами. </a:t>
            </a:r>
          </a:p>
        </p:txBody>
      </p:sp>
      <p:sp>
        <p:nvSpPr>
          <p:cNvPr id="38920" name="Прямоугольник 8"/>
          <p:cNvSpPr>
            <a:spLocks noChangeArrowheads="1"/>
          </p:cNvSpPr>
          <p:nvPr/>
        </p:nvSpPr>
        <p:spPr bwMode="auto">
          <a:xfrm>
            <a:off x="2695575" y="3025775"/>
            <a:ext cx="6391275" cy="922338"/>
          </a:xfrm>
          <a:prstGeom prst="rect">
            <a:avLst/>
          </a:prstGeom>
          <a:noFill/>
          <a:ln w="9525">
            <a:noFill/>
            <a:miter lim="800000"/>
            <a:headEnd/>
            <a:tailEnd/>
          </a:ln>
        </p:spPr>
        <p:txBody>
          <a:bodyPr>
            <a:spAutoFit/>
          </a:bodyPr>
          <a:lstStyle/>
          <a:p>
            <a:pPr indent="449263" algn="just">
              <a:lnSpc>
                <a:spcPct val="150000"/>
              </a:lnSpc>
            </a:pPr>
            <a:r>
              <a:rPr lang="ru-RU">
                <a:latin typeface="Times New Roman" pitchFamily="18" charset="0"/>
                <a:cs typeface="Times New Roman" pitchFamily="18" charset="0"/>
              </a:rPr>
              <a:t>Устав</a:t>
            </a:r>
            <a:r>
              <a:rPr lang="ru-RU" sz="1600">
                <a:latin typeface="Times New Roman" pitchFamily="18" charset="0"/>
                <a:cs typeface="Times New Roman" pitchFamily="18" charset="0"/>
              </a:rPr>
              <a:t> </a:t>
            </a:r>
            <a:r>
              <a:rPr lang="ru-RU">
                <a:latin typeface="Times New Roman" pitchFamily="18" charset="0"/>
                <a:cs typeface="Times New Roman" pitchFamily="18" charset="0"/>
              </a:rPr>
              <a:t>Профсоюза, правила внутреннего трудового распорядка и т.д.</a:t>
            </a:r>
            <a:endParaRPr lang="ru-RU" sz="2000">
              <a:latin typeface="Times New Roman" pitchFamily="18" charset="0"/>
              <a:cs typeface="Times New Roman" pitchFamily="18" charset="0"/>
            </a:endParaRPr>
          </a:p>
        </p:txBody>
      </p:sp>
    </p:spTree>
  </p:cSld>
  <p:clrMapOvr>
    <a:masterClrMapping/>
  </p:clrMapOvr>
  <p:transition spd="slow" advClick="0" advTm="5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Прямоугольник 1"/>
          <p:cNvSpPr>
            <a:spLocks noChangeArrowheads="1"/>
          </p:cNvSpPr>
          <p:nvPr/>
        </p:nvSpPr>
        <p:spPr bwMode="auto">
          <a:xfrm>
            <a:off x="1042988" y="1125538"/>
            <a:ext cx="7561262" cy="3508375"/>
          </a:xfrm>
          <a:prstGeom prst="rect">
            <a:avLst/>
          </a:prstGeom>
          <a:noFill/>
          <a:ln w="9525">
            <a:noFill/>
            <a:miter lim="800000"/>
            <a:headEnd/>
            <a:tailEnd/>
          </a:ln>
        </p:spPr>
        <p:txBody>
          <a:bodyPr>
            <a:spAutoFit/>
          </a:bodyPr>
          <a:lstStyle/>
          <a:p>
            <a:r>
              <a:rPr lang="ru-RU" sz="2800" b="1">
                <a:solidFill>
                  <a:srgbClr val="808080"/>
                </a:solidFill>
                <a:latin typeface="Times New Roman" pitchFamily="18" charset="0"/>
              </a:rPr>
              <a:t> Профсозный  кружок  </a:t>
            </a:r>
            <a:r>
              <a:rPr lang="ru-RU" sz="2800" b="1">
                <a:latin typeface="Times New Roman" pitchFamily="18" charset="0"/>
              </a:rPr>
              <a:t>по распространению  духовно - нравственных и правовых знаний»</a:t>
            </a:r>
          </a:p>
          <a:p>
            <a:r>
              <a:rPr lang="ru-RU" sz="2800" b="1">
                <a:solidFill>
                  <a:srgbClr val="808080"/>
                </a:solidFill>
                <a:latin typeface="Times New Roman" pitchFamily="18" charset="0"/>
              </a:rPr>
              <a:t> </a:t>
            </a:r>
            <a:endParaRPr lang="ru-RU" sz="2800" b="1">
              <a:latin typeface="Times New Roman" pitchFamily="18" charset="0"/>
            </a:endParaRPr>
          </a:p>
          <a:p>
            <a:pPr algn="ctr"/>
            <a:r>
              <a:rPr lang="ru-RU">
                <a:latin typeface="Times New Roman" pitchFamily="18" charset="0"/>
                <a:cs typeface="Times New Roman" pitchFamily="18" charset="0"/>
              </a:rPr>
              <a:t> </a:t>
            </a:r>
          </a:p>
          <a:p>
            <a:pPr algn="just"/>
            <a:r>
              <a:rPr lang="ru-RU" sz="2400">
                <a:solidFill>
                  <a:srgbClr val="FF00FF"/>
                </a:solidFill>
                <a:latin typeface="Times New Roman" pitchFamily="18" charset="0"/>
                <a:cs typeface="Times New Roman" pitchFamily="18" charset="0"/>
              </a:rPr>
              <a:t>Цель создания профсоюзного кружка:</a:t>
            </a:r>
            <a:r>
              <a:rPr lang="ru-RU" sz="2400">
                <a:latin typeface="Times New Roman" pitchFamily="18" charset="0"/>
                <a:cs typeface="Times New Roman" pitchFamily="18" charset="0"/>
              </a:rPr>
              <a:t> </a:t>
            </a:r>
          </a:p>
          <a:p>
            <a:pPr algn="just"/>
            <a:r>
              <a:rPr lang="ru-RU" sz="2400">
                <a:latin typeface="Times New Roman" pitchFamily="18" charset="0"/>
                <a:cs typeface="Times New Roman" pitchFamily="18" charset="0"/>
              </a:rPr>
              <a:t>помочь педагогу в решении социально-педагогических, культурологических, правовых, экономических, общепедагогических, управленческих и других значимых проблемах</a:t>
            </a:r>
            <a:endParaRPr lang="ru-RU" sz="2400">
              <a:latin typeface="Verdana" pitchFamily="34" charset="0"/>
            </a:endParaRPr>
          </a:p>
        </p:txBody>
      </p:sp>
    </p:spTree>
  </p:cSld>
  <p:clrMapOvr>
    <a:masterClrMapping/>
  </p:clrMapOvr>
  <p:transition spd="slow" advClick="0" advTm="5000">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Слайд3"/>
          <p:cNvPicPr>
            <a:picLocks noChangeAspect="1" noChangeArrowheads="1"/>
          </p:cNvPicPr>
          <p:nvPr/>
        </p:nvPicPr>
        <p:blipFill>
          <a:blip r:embed="rId2"/>
          <a:srcRect/>
          <a:stretch>
            <a:fillRect/>
          </a:stretch>
        </p:blipFill>
        <p:spPr bwMode="auto">
          <a:xfrm>
            <a:off x="611188" y="549275"/>
            <a:ext cx="7937500" cy="5327650"/>
          </a:xfrm>
          <a:prstGeom prst="rect">
            <a:avLst/>
          </a:prstGeom>
          <a:noFill/>
          <a:ln w="9525">
            <a:noFill/>
            <a:miter lim="800000"/>
            <a:headEnd/>
            <a:tailEnd/>
          </a:ln>
        </p:spPr>
      </p:pic>
    </p:spTree>
  </p:cSld>
  <p:clrMapOvr>
    <a:masterClrMapping/>
  </p:clrMapOvr>
  <p:transition spd="slow" advClick="0" advTm="6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250825"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sp>
        <p:nvSpPr>
          <p:cNvPr id="41986" name="WordArt 1"/>
          <p:cNvSpPr>
            <a:spLocks noChangeArrowheads="1" noChangeShapeType="1" noTextEdit="1"/>
          </p:cNvSpPr>
          <p:nvPr/>
        </p:nvSpPr>
        <p:spPr bwMode="auto">
          <a:xfrm>
            <a:off x="1547813" y="1700213"/>
            <a:ext cx="5686425" cy="2085975"/>
          </a:xfrm>
          <a:prstGeom prst="rect">
            <a:avLst/>
          </a:prstGeom>
        </p:spPr>
        <p:txBody>
          <a:bodyPr wrap="none" fromWordArt="1">
            <a:prstTxWarp prst="textSlantUp">
              <a:avLst>
                <a:gd name="adj" fmla="val 32056"/>
              </a:avLst>
            </a:prstTxWarp>
          </a:bodyPr>
          <a:lstStyle/>
          <a:p>
            <a:pPr algn="ctr"/>
            <a:r>
              <a:rPr lang="ru-RU"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каталог профсоюзных кружков</a:t>
            </a:r>
          </a:p>
        </p:txBody>
      </p:sp>
    </p:spTree>
  </p:cSld>
  <p:clrMapOvr>
    <a:masterClrMapping/>
  </p:clrMapOvr>
  <p:transition spd="slow" advClick="0" advTm="6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Прямоугольник 1"/>
          <p:cNvSpPr>
            <a:spLocks noChangeArrowheads="1"/>
          </p:cNvSpPr>
          <p:nvPr/>
        </p:nvSpPr>
        <p:spPr bwMode="auto">
          <a:xfrm>
            <a:off x="1042988" y="765175"/>
            <a:ext cx="6842125" cy="4216400"/>
          </a:xfrm>
          <a:prstGeom prst="rect">
            <a:avLst/>
          </a:prstGeom>
          <a:noFill/>
          <a:ln w="9525">
            <a:noFill/>
            <a:miter lim="800000"/>
            <a:headEnd/>
            <a:tailEnd/>
          </a:ln>
        </p:spPr>
        <p:txBody>
          <a:bodyPr>
            <a:spAutoFit/>
          </a:bodyPr>
          <a:lstStyle/>
          <a:p>
            <a:pPr indent="449263" algn="ctr"/>
            <a:r>
              <a:rPr lang="ru-RU" b="1">
                <a:latin typeface="Times New Roman" pitchFamily="18" charset="0"/>
                <a:cs typeface="Times New Roman" pitchFamily="18" charset="0"/>
              </a:rPr>
              <a:t>Занятие №1 кружка</a:t>
            </a:r>
            <a:r>
              <a:rPr lang="ru-RU">
                <a:latin typeface="Times New Roman" pitchFamily="18" charset="0"/>
                <a:cs typeface="Times New Roman" pitchFamily="18" charset="0"/>
              </a:rPr>
              <a:t> </a:t>
            </a:r>
            <a:r>
              <a:rPr lang="ru-RU" b="1">
                <a:latin typeface="Times New Roman" pitchFamily="18" charset="0"/>
                <a:cs typeface="Times New Roman" pitchFamily="18" charset="0"/>
              </a:rPr>
              <a:t>по распространению  духовно - нравственных и правовых знаний»</a:t>
            </a:r>
            <a:endParaRPr lang="ru-RU">
              <a:latin typeface="Times New Roman" pitchFamily="18" charset="0"/>
              <a:cs typeface="Times New Roman" pitchFamily="18" charset="0"/>
            </a:endParaRPr>
          </a:p>
          <a:p>
            <a:pPr indent="449263" algn="ct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indent="449263"/>
            <a:r>
              <a:rPr lang="ru-RU" b="1">
                <a:latin typeface="Times New Roman" pitchFamily="18" charset="0"/>
                <a:cs typeface="Times New Roman" pitchFamily="18" charset="0"/>
              </a:rPr>
              <a:t>Место проведения: кабинет№1(биология)</a:t>
            </a:r>
            <a:endParaRPr lang="ru-RU">
              <a:latin typeface="Times New Roman" pitchFamily="18" charset="0"/>
              <a:cs typeface="Times New Roman" pitchFamily="18" charset="0"/>
            </a:endParaRPr>
          </a:p>
          <a:p>
            <a:pPr indent="449263"/>
            <a:r>
              <a:rPr lang="ru-RU" b="1">
                <a:latin typeface="Times New Roman" pitchFamily="18" charset="0"/>
                <a:cs typeface="Times New Roman" pitchFamily="18" charset="0"/>
              </a:rPr>
              <a:t>Дата проведения: 27.09.2014г   </a:t>
            </a:r>
            <a:endParaRPr lang="ru-RU">
              <a:latin typeface="Times New Roman" pitchFamily="18" charset="0"/>
              <a:cs typeface="Times New Roman" pitchFamily="18" charset="0"/>
            </a:endParaRPr>
          </a:p>
          <a:p>
            <a:pPr indent="449263" algn="ctr"/>
            <a:r>
              <a:rPr lang="ru-RU" b="1">
                <a:latin typeface="Times New Roman" pitchFamily="18" charset="0"/>
                <a:cs typeface="Times New Roman" pitchFamily="18" charset="0"/>
              </a:rPr>
              <a:t>Тема:</a:t>
            </a:r>
            <a:endParaRPr lang="ru-RU">
              <a:latin typeface="Times New Roman" pitchFamily="18" charset="0"/>
              <a:cs typeface="Times New Roman" pitchFamily="18" charset="0"/>
            </a:endParaRPr>
          </a:p>
          <a:p>
            <a:pPr indent="449263" algn="ctr"/>
            <a:r>
              <a:rPr lang="ru-RU" sz="4400">
                <a:solidFill>
                  <a:srgbClr val="FF00FF"/>
                </a:solidFill>
                <a:latin typeface="Times New Roman" pitchFamily="18" charset="0"/>
                <a:cs typeface="Times New Roman" pitchFamily="18" charset="0"/>
              </a:rPr>
              <a:t>«Мотивация профсоюзного членства».</a:t>
            </a:r>
            <a:endParaRPr lang="ru-RU">
              <a:latin typeface="Times New Roman" pitchFamily="18" charset="0"/>
              <a:cs typeface="Times New Roman" pitchFamily="18" charset="0"/>
            </a:endParaRPr>
          </a:p>
          <a:p>
            <a:pPr indent="449263"/>
            <a:r>
              <a:rPr lang="ru-RU" b="1">
                <a:solidFill>
                  <a:srgbClr val="008000"/>
                </a:solidFill>
                <a:latin typeface="Times New Roman" pitchFamily="18" charset="0"/>
                <a:cs typeface="Times New Roman" pitchFamily="18" charset="0"/>
              </a:rPr>
              <a:t>Хочешь получать зарплату?</a:t>
            </a:r>
            <a:endParaRPr lang="ru-RU">
              <a:latin typeface="Times New Roman" pitchFamily="18" charset="0"/>
              <a:cs typeface="Times New Roman" pitchFamily="18" charset="0"/>
            </a:endParaRPr>
          </a:p>
          <a:p>
            <a:pPr indent="449263"/>
            <a:r>
              <a:rPr lang="ru-RU" b="1">
                <a:solidFill>
                  <a:srgbClr val="008000"/>
                </a:solidFill>
                <a:latin typeface="Times New Roman" pitchFamily="18" charset="0"/>
                <a:cs typeface="Times New Roman" pitchFamily="18" charset="0"/>
              </a:rPr>
              <a:t>Хочешь прав  сполна?</a:t>
            </a:r>
            <a:endParaRPr lang="ru-RU">
              <a:latin typeface="Times New Roman" pitchFamily="18" charset="0"/>
              <a:cs typeface="Times New Roman" pitchFamily="18" charset="0"/>
            </a:endParaRPr>
          </a:p>
          <a:p>
            <a:pPr indent="449263"/>
            <a:r>
              <a:rPr lang="ru-RU" b="1">
                <a:solidFill>
                  <a:srgbClr val="008000"/>
                </a:solidFill>
                <a:latin typeface="Times New Roman" pitchFamily="18" charset="0"/>
                <a:cs typeface="Times New Roman" pitchFamily="18" charset="0"/>
              </a:rPr>
              <a:t>В профсоюз вступить Вам надо!</a:t>
            </a:r>
            <a:endParaRPr lang="ru-RU">
              <a:latin typeface="Times New Roman" pitchFamily="18" charset="0"/>
              <a:cs typeface="Times New Roman" pitchFamily="18" charset="0"/>
            </a:endParaRPr>
          </a:p>
          <a:p>
            <a:pPr indent="449263"/>
            <a:r>
              <a:rPr lang="ru-RU" b="1">
                <a:solidFill>
                  <a:srgbClr val="008000"/>
                </a:solidFill>
                <a:latin typeface="Times New Roman" pitchFamily="18" charset="0"/>
                <a:cs typeface="Times New Roman" pitchFamily="18" charset="0"/>
              </a:rPr>
              <a:t>Будет правды много вам!</a:t>
            </a:r>
            <a:endParaRPr lang="ru-RU">
              <a:latin typeface="Times New Roman" pitchFamily="18" charset="0"/>
              <a:cs typeface="Times New Roman" pitchFamily="18" charset="0"/>
            </a:endParaRPr>
          </a:p>
        </p:txBody>
      </p:sp>
    </p:spTree>
  </p:cSld>
  <p:clrMapOvr>
    <a:masterClrMapping/>
  </p:clrMapOvr>
  <p:transition spd="slow" advClick="0" advTm="5000">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Прямоугольник 1"/>
          <p:cNvSpPr>
            <a:spLocks noChangeArrowheads="1"/>
          </p:cNvSpPr>
          <p:nvPr/>
        </p:nvSpPr>
        <p:spPr bwMode="auto">
          <a:xfrm>
            <a:off x="611188" y="260350"/>
            <a:ext cx="7705725" cy="7018338"/>
          </a:xfrm>
          <a:prstGeom prst="rect">
            <a:avLst/>
          </a:prstGeom>
          <a:noFill/>
          <a:ln w="9525">
            <a:noFill/>
            <a:miter lim="800000"/>
            <a:headEnd/>
            <a:tailEnd/>
          </a:ln>
        </p:spPr>
        <p:txBody>
          <a:bodyPr>
            <a:spAutoFit/>
          </a:bodyPr>
          <a:lstStyle/>
          <a:p>
            <a:r>
              <a:rPr lang="ru-RU" b="1">
                <a:solidFill>
                  <a:srgbClr val="008000"/>
                </a:solidFill>
                <a:latin typeface="Times New Roman" pitchFamily="18" charset="0"/>
                <a:cs typeface="Times New Roman" pitchFamily="18" charset="0"/>
              </a:rPr>
              <a:t>Цели:</a:t>
            </a:r>
            <a:endParaRPr lang="ru-RU">
              <a:latin typeface="Times New Roman" pitchFamily="18" charset="0"/>
              <a:cs typeface="Times New Roman" pitchFamily="18" charset="0"/>
            </a:endParaRPr>
          </a:p>
          <a:p>
            <a:r>
              <a:rPr lang="ru-RU" b="1">
                <a:solidFill>
                  <a:srgbClr val="008000"/>
                </a:solidFill>
                <a:latin typeface="Times New Roman" pitchFamily="18" charset="0"/>
                <a:cs typeface="Times New Roman" pitchFamily="18" charset="0"/>
              </a:rPr>
              <a:t> знакомство членов профсоюза с их правами и  обязанностями;</a:t>
            </a:r>
            <a:endParaRPr lang="ru-RU">
              <a:latin typeface="Times New Roman" pitchFamily="18" charset="0"/>
              <a:cs typeface="Times New Roman" pitchFamily="18" charset="0"/>
            </a:endParaRPr>
          </a:p>
          <a:p>
            <a:r>
              <a:rPr lang="ru-RU" b="1">
                <a:solidFill>
                  <a:srgbClr val="008000"/>
                </a:solidFill>
                <a:latin typeface="Times New Roman" pitchFamily="18" charset="0"/>
                <a:cs typeface="Times New Roman" pitchFamily="18" charset="0"/>
              </a:rPr>
              <a:t>соблюдение социальных гарантий посредством  профсоюзных действий.</a:t>
            </a:r>
            <a:endParaRPr lang="ru-RU">
              <a:latin typeface="Times New Roman" pitchFamily="18" charset="0"/>
              <a:cs typeface="Times New Roman" pitchFamily="18" charset="0"/>
            </a:endParaRPr>
          </a:p>
          <a:p>
            <a:pPr algn="just"/>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План  занятия:</a:t>
            </a:r>
            <a:endParaRPr lang="ru-RU">
              <a:latin typeface="Times New Roman" pitchFamily="18" charset="0"/>
              <a:cs typeface="Times New Roman" pitchFamily="18" charset="0"/>
            </a:endParaRPr>
          </a:p>
          <a:p>
            <a:pPr algn="just"/>
            <a:r>
              <a:rPr lang="ru-RU">
                <a:latin typeface="Times New Roman" pitchFamily="18" charset="0"/>
                <a:cs typeface="Times New Roman" pitchFamily="18" charset="0"/>
              </a:rPr>
              <a:t>1.Расшифровка слова «Профсоюз», кроссворда.</a:t>
            </a:r>
          </a:p>
          <a:p>
            <a:pPr algn="just"/>
            <a:r>
              <a:rPr lang="ru-RU">
                <a:latin typeface="Times New Roman" pitchFamily="18" charset="0"/>
                <a:cs typeface="Times New Roman" pitchFamily="18" charset="0"/>
              </a:rPr>
              <a:t>2.Мини-сообщение о деятельности профкома.</a:t>
            </a:r>
          </a:p>
          <a:p>
            <a:pPr algn="just"/>
            <a:r>
              <a:rPr lang="ru-RU">
                <a:latin typeface="Times New Roman" pitchFamily="18" charset="0"/>
                <a:cs typeface="Times New Roman" pitchFamily="18" charset="0"/>
              </a:rPr>
              <a:t>3.Закрепление «Я не жалею».</a:t>
            </a: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Участники:</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1.Апандиева З.А.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2.Оздарбиева С Х.</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3.Дагаева М.М.</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4.Гериева Б.Б.</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5.Юсупова З.А.</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6. Юсупов С.Х.</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7.Тарамова З.Т.</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8. Наурбиева М.Д.</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9. Капланова З.В.</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10.Андиева З.Х.</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11. Башхаджиева Ф.Ш.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12.Мусаева М.Д.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spTree>
  </p:cSld>
  <p:clrMapOvr>
    <a:masterClrMapping/>
  </p:clrMapOvr>
  <p:transition spd="slow" advClick="0" advTm="6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pic>
        <p:nvPicPr>
          <p:cNvPr id="17410" name="Picture 1"/>
          <p:cNvPicPr>
            <a:picLocks noChangeAspect="1" noChangeArrowheads="1"/>
          </p:cNvPicPr>
          <p:nvPr/>
        </p:nvPicPr>
        <p:blipFill>
          <a:blip r:embed="rId2"/>
          <a:srcRect/>
          <a:stretch>
            <a:fillRect/>
          </a:stretch>
        </p:blipFill>
        <p:spPr bwMode="auto">
          <a:xfrm>
            <a:off x="468313" y="333375"/>
            <a:ext cx="4587875" cy="2640013"/>
          </a:xfrm>
          <a:prstGeom prst="rect">
            <a:avLst/>
          </a:prstGeom>
          <a:noFill/>
          <a:ln w="9525">
            <a:noFill/>
            <a:miter lim="800000"/>
            <a:headEnd/>
            <a:tailEnd/>
          </a:ln>
        </p:spPr>
      </p:pic>
      <p:sp>
        <p:nvSpPr>
          <p:cNvPr id="17411" name="Прямоугольник 2"/>
          <p:cNvSpPr>
            <a:spLocks noChangeArrowheads="1"/>
          </p:cNvSpPr>
          <p:nvPr/>
        </p:nvSpPr>
        <p:spPr bwMode="auto">
          <a:xfrm rot="815373">
            <a:off x="4310063" y="1384300"/>
            <a:ext cx="4824412" cy="923925"/>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А ВОТ И  ПРЕДСЕДАТЕЛЬ ПЕРВИЧНОЙ                                    ПРОФСОЮЗНОЙ ОРГАНИЗАЦИИ.</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pic>
        <p:nvPicPr>
          <p:cNvPr id="17412" name="Picture 3"/>
          <p:cNvPicPr>
            <a:picLocks noChangeAspect="1" noChangeArrowheads="1"/>
          </p:cNvPicPr>
          <p:nvPr/>
        </p:nvPicPr>
        <p:blipFill>
          <a:blip r:embed="rId3"/>
          <a:srcRect/>
          <a:stretch>
            <a:fillRect/>
          </a:stretch>
        </p:blipFill>
        <p:spPr bwMode="auto">
          <a:xfrm>
            <a:off x="3563938" y="3335338"/>
            <a:ext cx="5429250" cy="2879725"/>
          </a:xfrm>
          <a:prstGeom prst="rect">
            <a:avLst/>
          </a:prstGeom>
          <a:noFill/>
          <a:ln w="9525">
            <a:noFill/>
            <a:miter lim="800000"/>
            <a:headEnd/>
            <a:tailEnd/>
          </a:ln>
        </p:spPr>
      </p:pic>
      <p:sp>
        <p:nvSpPr>
          <p:cNvPr id="17413" name="Прямоугольник 3"/>
          <p:cNvSpPr>
            <a:spLocks noChangeArrowheads="1"/>
          </p:cNvSpPr>
          <p:nvPr/>
        </p:nvSpPr>
        <p:spPr bwMode="auto">
          <a:xfrm rot="-370645">
            <a:off x="-33338" y="3616325"/>
            <a:ext cx="5472113" cy="1754188"/>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 ПРИЯТНО СЛЫШАТЬ И СЛУШАТЬ НАШЕГО РУКОВОДИТЕЛЯ КРУЖКА ПРАВОВЫХ ЗНАНИЙ АПАНДИЕВУ З.А. , И У БУХГАЛТЕРА НАЙДЁТ  ОШИБКУ, И УЧИТЕЛЯ УСПОКОИТЬ ЗА НЕДОЧЕТЫ  И ПОМОЖЕТ,  ЕСЛИ  НУЖНО,  ВОТ ТАК-ТО И ЖИВЁМ                   </a:t>
            </a:r>
            <a:endParaRPr lang="ru-RU">
              <a:latin typeface="Verdana" pitchFamily="34" charset="0"/>
            </a:endParaRPr>
          </a:p>
        </p:txBody>
      </p:sp>
      <p:pic>
        <p:nvPicPr>
          <p:cNvPr id="7" name="Picture 1"/>
          <p:cNvPicPr>
            <a:picLocks noChangeAspect="1" noChangeArrowheads="1"/>
          </p:cNvPicPr>
          <p:nvPr/>
        </p:nvPicPr>
        <p:blipFill>
          <a:blip r:embed="rId2"/>
          <a:srcRect/>
          <a:stretch>
            <a:fillRect/>
          </a:stretch>
        </p:blipFill>
        <p:spPr bwMode="auto">
          <a:xfrm>
            <a:off x="620713" y="485775"/>
            <a:ext cx="4587875" cy="2640013"/>
          </a:xfrm>
          <a:prstGeom prst="rect">
            <a:avLst/>
          </a:prstGeom>
          <a:noFill/>
          <a:ln w="9525">
            <a:noFill/>
            <a:miter lim="800000"/>
            <a:headEnd/>
            <a:tailEnd/>
          </a:ln>
        </p:spPr>
      </p:pic>
    </p:spTree>
  </p:cSld>
  <p:clrMapOvr>
    <a:masterClrMapping/>
  </p:clrMapOvr>
  <p:transition spd="slow" advClick="0" advTm="5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900113" y="428625"/>
            <a:ext cx="7858125" cy="923925"/>
          </a:xfrm>
          <a:prstGeom prst="rect">
            <a:avLst/>
          </a:prstGeom>
          <a:noFill/>
          <a:ln w="9525">
            <a:noFill/>
            <a:miter lim="800000"/>
            <a:headEnd/>
            <a:tailEnd/>
          </a:ln>
        </p:spPr>
        <p:txBody>
          <a:bodyPr wrap="none" anchor="ctr">
            <a:spAutoFit/>
          </a:bodyPr>
          <a:lstStyle/>
          <a:p>
            <a:pPr indent="449263"/>
            <a:r>
              <a:rPr lang="ru-RU" altLang="ru-RU" sz="1400" b="1">
                <a:cs typeface="Times New Roman" pitchFamily="18" charset="0"/>
              </a:rPr>
              <a:t>                               </a:t>
            </a:r>
            <a:r>
              <a:rPr lang="ru-RU" altLang="ru-RU" b="1">
                <a:cs typeface="Times New Roman" pitchFamily="18" charset="0"/>
              </a:rPr>
              <a:t>ХОД ЗАНЯТИЯ. </a:t>
            </a:r>
            <a:endParaRPr lang="ru-RU" altLang="ru-RU"/>
          </a:p>
          <a:p>
            <a:pPr indent="449263" eaLnBrk="0" hangingPunct="0"/>
            <a:r>
              <a:rPr lang="en-US" altLang="ru-RU" b="1">
                <a:cs typeface="Times New Roman" pitchFamily="18" charset="0"/>
              </a:rPr>
              <a:t>I</a:t>
            </a:r>
            <a:r>
              <a:rPr lang="ru-RU" altLang="ru-RU" b="1">
                <a:cs typeface="Times New Roman" pitchFamily="18" charset="0"/>
              </a:rPr>
              <a:t>.Вступительная часть</a:t>
            </a:r>
            <a:r>
              <a:rPr lang="ru-RU" altLang="ru-RU">
                <a:cs typeface="Times New Roman" pitchFamily="18" charset="0"/>
              </a:rPr>
              <a:t>: дать расшифровки слова «ПРОФСОЮЗ».</a:t>
            </a:r>
            <a:endParaRPr lang="ru-RU" altLang="ru-RU"/>
          </a:p>
          <a:p>
            <a:pPr indent="449263" eaLnBrk="0" hangingPunct="0"/>
            <a:endParaRPr lang="ru-RU" altLang="ru-RU"/>
          </a:p>
        </p:txBody>
      </p:sp>
      <p:pic>
        <p:nvPicPr>
          <p:cNvPr id="45058" name="Picture 1" descr="расшифровка"/>
          <p:cNvPicPr>
            <a:picLocks noChangeAspect="1" noChangeArrowheads="1"/>
          </p:cNvPicPr>
          <p:nvPr/>
        </p:nvPicPr>
        <p:blipFill>
          <a:blip r:embed="rId2"/>
          <a:srcRect/>
          <a:stretch>
            <a:fillRect/>
          </a:stretch>
        </p:blipFill>
        <p:spPr bwMode="auto">
          <a:xfrm>
            <a:off x="755650" y="1628775"/>
            <a:ext cx="7615238" cy="4321175"/>
          </a:xfrm>
          <a:prstGeom prst="rect">
            <a:avLst/>
          </a:prstGeom>
          <a:noFill/>
          <a:ln w="9525">
            <a:noFill/>
            <a:miter lim="800000"/>
            <a:headEnd/>
            <a:tailEnd/>
          </a:ln>
        </p:spPr>
      </p:pic>
    </p:spTree>
  </p:cSld>
  <p:clrMapOvr>
    <a:masterClrMapping/>
  </p:clrMapOvr>
  <p:transition spd="slow" advClick="0" advTm="5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Прямоугольник 1"/>
          <p:cNvSpPr>
            <a:spLocks noChangeArrowheads="1"/>
          </p:cNvSpPr>
          <p:nvPr/>
        </p:nvSpPr>
        <p:spPr bwMode="auto">
          <a:xfrm>
            <a:off x="900113" y="1196975"/>
            <a:ext cx="7056437" cy="3138488"/>
          </a:xfrm>
          <a:prstGeom prst="rect">
            <a:avLst/>
          </a:prstGeom>
          <a:noFill/>
          <a:ln w="9525">
            <a:noFill/>
            <a:miter lim="800000"/>
            <a:headEnd/>
            <a:tailEnd/>
          </a:ln>
        </p:spPr>
        <p:txBody>
          <a:bodyPr>
            <a:spAutoFit/>
          </a:bodyPr>
          <a:lstStyle/>
          <a:p>
            <a:pPr indent="449263" algn="just"/>
            <a:r>
              <a:rPr lang="en-US" b="1">
                <a:latin typeface="Times New Roman" pitchFamily="18" charset="0"/>
                <a:cs typeface="Times New Roman" pitchFamily="18" charset="0"/>
              </a:rPr>
              <a:t>II</a:t>
            </a:r>
            <a:r>
              <a:rPr lang="ru-RU" b="1">
                <a:latin typeface="Times New Roman" pitchFamily="18" charset="0"/>
                <a:cs typeface="Times New Roman" pitchFamily="18" charset="0"/>
              </a:rPr>
              <a:t>. Мини-сообщение. </a:t>
            </a:r>
            <a:endParaRPr lang="ru-RU">
              <a:latin typeface="Times New Roman" pitchFamily="18" charset="0"/>
              <a:cs typeface="Times New Roman" pitchFamily="18" charset="0"/>
            </a:endParaRPr>
          </a:p>
          <a:p>
            <a:pPr indent="449263" algn="just"/>
            <a:r>
              <a:rPr lang="ru-RU">
                <a:latin typeface="Times New Roman" pitchFamily="18" charset="0"/>
                <a:cs typeface="Times New Roman" pitchFamily="18" charset="0"/>
              </a:rPr>
              <a:t>В нашем МБОУ «СОШ№2г.Гудермеса» работает 87 сотрудников и  все являются членами профсоюза, т.е. мы добились 100 % охвата работающих профсоюзным членством. Думаю, вы согласитесь, что это можно назвать достижением, тем более, что данная тенденция сохраняется всегда.  . Анализируя данную ситуацию, задаю себе вопрос: что является причиной такой стабильности и какова роль профкома в этом? Один из ответов на этот вопрос я вижу в информационной работе профкома. </a:t>
            </a:r>
          </a:p>
          <a:p>
            <a:pPr indent="449263" algn="just"/>
            <a:r>
              <a:rPr lang="ru-RU">
                <a:latin typeface="Times New Roman" pitchFamily="18" charset="0"/>
                <a:cs typeface="Times New Roman" pitchFamily="18" charset="0"/>
              </a:rPr>
              <a:t>Вначале хотелось бы напомнить значение слова «мотивация», используя достаточно авторитетные источники:</a:t>
            </a:r>
          </a:p>
        </p:txBody>
      </p:sp>
    </p:spTree>
  </p:cSld>
  <p:clrMapOvr>
    <a:masterClrMapping/>
  </p:clrMapOvr>
  <p:transition spd="slow" advClick="0" advTm="5000">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Прямоугольник 1"/>
          <p:cNvSpPr>
            <a:spLocks noChangeArrowheads="1"/>
          </p:cNvSpPr>
          <p:nvPr/>
        </p:nvSpPr>
        <p:spPr bwMode="auto">
          <a:xfrm>
            <a:off x="755650" y="549275"/>
            <a:ext cx="7704138" cy="4800600"/>
          </a:xfrm>
          <a:prstGeom prst="rect">
            <a:avLst/>
          </a:prstGeom>
          <a:noFill/>
          <a:ln w="9525">
            <a:noFill/>
            <a:miter lim="800000"/>
            <a:headEnd/>
            <a:tailEnd/>
          </a:ln>
        </p:spPr>
        <p:txBody>
          <a:bodyPr>
            <a:spAutoFit/>
          </a:bodyPr>
          <a:lstStyle/>
          <a:p>
            <a:pPr algn="just"/>
            <a:r>
              <a:rPr lang="ru-RU">
                <a:latin typeface="Times New Roman" pitchFamily="18" charset="0"/>
                <a:cs typeface="Times New Roman" pitchFamily="18" charset="0"/>
              </a:rPr>
              <a:t>В. Даль: </a:t>
            </a:r>
          </a:p>
          <a:p>
            <a:pPr algn="just"/>
            <a:r>
              <a:rPr lang="ru-RU">
                <a:latin typeface="Times New Roman" pitchFamily="18" charset="0"/>
                <a:cs typeface="Times New Roman" pitchFamily="18" charset="0"/>
              </a:rPr>
              <a:t>Мотив – это побудительная причина, мотивировать – значит подкрепить доказательствами, объяснить доводами.</a:t>
            </a:r>
          </a:p>
          <a:p>
            <a:pPr algn="just"/>
            <a:r>
              <a:rPr lang="ru-RU">
                <a:latin typeface="Times New Roman" pitchFamily="18" charset="0"/>
                <a:cs typeface="Times New Roman" pitchFamily="18" charset="0"/>
              </a:rPr>
              <a:t>С. Ожегов:</a:t>
            </a:r>
          </a:p>
          <a:p>
            <a:pPr algn="just"/>
            <a:r>
              <a:rPr lang="ru-RU">
                <a:latin typeface="Times New Roman" pitchFamily="18" charset="0"/>
                <a:cs typeface="Times New Roman" pitchFamily="18" charset="0"/>
              </a:rPr>
              <a:t>Мотивация – побудительная причина, повод к какому-либо действию.</a:t>
            </a:r>
          </a:p>
          <a:p>
            <a:pPr algn="just"/>
            <a:r>
              <a:rPr lang="ru-RU">
                <a:latin typeface="Times New Roman" pitchFamily="18" charset="0"/>
                <a:cs typeface="Times New Roman" pitchFamily="18" charset="0"/>
              </a:rPr>
              <a:t>А. Шопенгауэр:</a:t>
            </a:r>
          </a:p>
          <a:p>
            <a:pPr algn="just"/>
            <a:r>
              <a:rPr lang="ru-RU">
                <a:latin typeface="Times New Roman" pitchFamily="18" charset="0"/>
                <a:cs typeface="Times New Roman" pitchFamily="18" charset="0"/>
              </a:rPr>
              <a:t>Мотивация – это совокупность внутренних сил, побуждающих человека к осмысленному совершению действий и поступков.</a:t>
            </a:r>
          </a:p>
          <a:p>
            <a:pPr algn="just"/>
            <a:r>
              <a:rPr lang="ru-RU">
                <a:solidFill>
                  <a:srgbClr val="808080"/>
                </a:solidFill>
                <a:latin typeface="Times New Roman" pitchFamily="18" charset="0"/>
                <a:cs typeface="Times New Roman" pitchFamily="18" charset="0"/>
              </a:rPr>
              <a:t> </a:t>
            </a:r>
            <a:endParaRPr lang="ru-RU">
              <a:latin typeface="Times New Roman" pitchFamily="18" charset="0"/>
              <a:cs typeface="Times New Roman" pitchFamily="18" charset="0"/>
            </a:endParaRPr>
          </a:p>
          <a:p>
            <a:pPr algn="just"/>
            <a:r>
              <a:rPr lang="ru-RU">
                <a:latin typeface="Times New Roman" pitchFamily="18" charset="0"/>
                <a:cs typeface="Times New Roman" pitchFamily="18" charset="0"/>
              </a:rPr>
              <a:t>Таким образом, как мы видим, мотивация профсоюзного членства – это совокупность внешних и внутренних движущих сил, побуждающих вступать в профсоюз и находиться в его рядах. Информационная работа профкома как раз и состоит в своевременном, оперативном освещении этих побудительных сил. </a:t>
            </a:r>
          </a:p>
          <a:p>
            <a:r>
              <a:rPr lang="ru-RU">
                <a:latin typeface="Times New Roman" pitchFamily="18" charset="0"/>
                <a:cs typeface="Times New Roman" pitchFamily="18" charset="0"/>
              </a:rPr>
              <a:t>Как  это осуществляется у нас в  школе ?</a:t>
            </a:r>
          </a:p>
          <a:p>
            <a:pPr algn="just"/>
            <a:r>
              <a:rPr lang="ru-RU">
                <a:latin typeface="Times New Roman" pitchFamily="18" charset="0"/>
                <a:cs typeface="Times New Roman" pitchFamily="18" charset="0"/>
              </a:rPr>
              <a:t>Большая работа в этом плане начинается сразу при поступлении сотрудника на работу, и при оформлении необходимых документов:</a:t>
            </a:r>
          </a:p>
        </p:txBody>
      </p:sp>
    </p:spTree>
  </p:cSld>
  <p:clrMapOvr>
    <a:masterClrMapping/>
  </p:clrMapOvr>
  <p:transition spd="slow" advClick="0" advTm="5000">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Прямоугольник 1"/>
          <p:cNvSpPr>
            <a:spLocks noChangeArrowheads="1"/>
          </p:cNvSpPr>
          <p:nvPr/>
        </p:nvSpPr>
        <p:spPr bwMode="auto">
          <a:xfrm>
            <a:off x="323850" y="908050"/>
            <a:ext cx="8424863" cy="2308225"/>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оказываем помощь при составлении трудового договора, знакомим с внутренним трудовым распорядком, члены профкома следят за правильностью и своевременностью заполнения трудовых книжек. Как правило, эта забота и внимание служат хорошим стимулом для вступления в наши ряды. Чтобы закрепить наметившуюся симпатию, проводится посвящение в члены профсоюза вновь вступивших работников. Стараемся это делать в праздничной, непринужденной обстановке, чаще на День  Учителя, при этом, вместе с профсоюзным билетом вручается небольшой подарок.</a:t>
            </a:r>
          </a:p>
        </p:txBody>
      </p:sp>
      <p:sp>
        <p:nvSpPr>
          <p:cNvPr id="48130" name="Прямоугольник 2"/>
          <p:cNvSpPr>
            <a:spLocks noChangeArrowheads="1"/>
          </p:cNvSpPr>
          <p:nvPr/>
        </p:nvSpPr>
        <p:spPr bwMode="auto">
          <a:xfrm>
            <a:off x="323850" y="3429000"/>
            <a:ext cx="8280400" cy="2032000"/>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Это самое начало. Дальнейшее пребывание в рядах нашей организации зависит от степени защищенности социально-трудовых прав и профессиональных интересов работников со стороны профсоюза. Основополагающим документом в этом вопросе является Коллективный договор,   являющийся правовым актом, ориентированный на регулирование социально-трудовых отношений. В его разработке принимают участие</a:t>
            </a:r>
            <a:r>
              <a:rPr lang="ru-RU">
                <a:solidFill>
                  <a:srgbClr val="FF0000"/>
                </a:solidFill>
                <a:latin typeface="Times New Roman" pitchFamily="18" charset="0"/>
                <a:cs typeface="Times New Roman" pitchFamily="18" charset="0"/>
              </a:rPr>
              <a:t> </a:t>
            </a:r>
            <a:r>
              <a:rPr lang="ru-RU">
                <a:latin typeface="Times New Roman" pitchFamily="18" charset="0"/>
                <a:cs typeface="Times New Roman" pitchFamily="18" charset="0"/>
              </a:rPr>
              <a:t>все члены нашей профсоюзной организации, через сбор предложений для формирования разделов КД. </a:t>
            </a:r>
          </a:p>
        </p:txBody>
      </p:sp>
    </p:spTree>
  </p:cSld>
  <p:clrMapOvr>
    <a:masterClrMapping/>
  </p:clrMapOvr>
  <p:transition spd="slow" advClick="0" advTm="5000">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Прямоугольник 1"/>
          <p:cNvSpPr>
            <a:spLocks noChangeArrowheads="1"/>
          </p:cNvSpPr>
          <p:nvPr/>
        </p:nvSpPr>
        <p:spPr bwMode="auto">
          <a:xfrm>
            <a:off x="395288" y="230188"/>
            <a:ext cx="8497887" cy="2032000"/>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В рамках социального партнерства мы достигли высокого уровня. С администрацией МБОУ«СОШ№2г.Гудермеса», нам не приходилось оформлять протоколы разногласий, с профкомом  будут считаться и впредь при условии, если будут видеть в нас авторитетного и сильного оппонента, способного в любой момент поднять коллектив на защиту своих интересов. Это и борьба за повышение заработной платы членов профсоюза, за обеспечение достойной жизни работникам системы образования. </a:t>
            </a:r>
          </a:p>
        </p:txBody>
      </p:sp>
      <p:sp>
        <p:nvSpPr>
          <p:cNvPr id="49154" name="Прямоугольник 2"/>
          <p:cNvSpPr>
            <a:spLocks noChangeArrowheads="1"/>
          </p:cNvSpPr>
          <p:nvPr/>
        </p:nvSpPr>
        <p:spPr bwMode="auto">
          <a:xfrm>
            <a:off x="395288" y="2276475"/>
            <a:ext cx="8424862" cy="1477963"/>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Согласованность администрации МБОУ«СОШ№2г.Гудермеса» и профкома в вопросах оплаты труда работников, распределения учебной нагрузки, при проведении аттестации работников также способствует повышению авторитета профсоюзной организации, и, что самое главное, прогнозирует развитие событий и препятствует возникновению конфликтных ситуаций.</a:t>
            </a:r>
          </a:p>
        </p:txBody>
      </p:sp>
      <p:sp>
        <p:nvSpPr>
          <p:cNvPr id="49155" name="Прямоугольник 3"/>
          <p:cNvSpPr>
            <a:spLocks noChangeArrowheads="1"/>
          </p:cNvSpPr>
          <p:nvPr/>
        </p:nvSpPr>
        <p:spPr bwMode="auto">
          <a:xfrm>
            <a:off x="434975" y="4005263"/>
            <a:ext cx="8108950" cy="1754187"/>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Сильной стороной деятельности профсоюзной организации в нашем учреждении является правовая защищенность членов профсоюза благодаря проведению занятий кружка</a:t>
            </a:r>
            <a:r>
              <a:rPr lang="ru-RU">
                <a:solidFill>
                  <a:srgbClr val="FF0000"/>
                </a:solidFill>
                <a:latin typeface="Times New Roman" pitchFamily="18" charset="0"/>
                <a:cs typeface="Times New Roman" pitchFamily="18" charset="0"/>
              </a:rPr>
              <a:t> </a:t>
            </a:r>
            <a:r>
              <a:rPr lang="ru-RU">
                <a:latin typeface="Times New Roman" pitchFamily="18" charset="0"/>
                <a:cs typeface="Times New Roman" pitchFamily="18" charset="0"/>
              </a:rPr>
              <a:t>правовых знаний, на которых  коллектив знакомится с различными нормативными документами, уполномоченным по охране труда, заведующей оказывается консультативно-методическую помощь по вопросам охраны труда,  начисления зарплаты и другие. </a:t>
            </a:r>
          </a:p>
        </p:txBody>
      </p:sp>
    </p:spTree>
  </p:cSld>
  <p:clrMapOvr>
    <a:masterClrMapping/>
  </p:clrMapOvr>
  <p:transition spd="slow" advClick="0" advTm="5000">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Прямоугольник 1"/>
          <p:cNvSpPr>
            <a:spLocks noChangeArrowheads="1"/>
          </p:cNvSpPr>
          <p:nvPr/>
        </p:nvSpPr>
        <p:spPr bwMode="auto">
          <a:xfrm>
            <a:off x="395288" y="476250"/>
            <a:ext cx="8353425" cy="2952750"/>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Нужно отметить, что профком председатель профсоюзной организации, проявляют заботу не только о педагогических работниках, но и об обслуживающем персонале. </a:t>
            </a:r>
          </a:p>
          <a:p>
            <a:pPr indent="449263" algn="just"/>
            <a:r>
              <a:rPr lang="ru-RU">
                <a:latin typeface="Times New Roman" pitchFamily="18" charset="0"/>
                <a:cs typeface="Times New Roman" pitchFamily="18" charset="0"/>
              </a:rPr>
              <a:t>Не оставляем без внимания молодых специалистов, осуществляем контроль соблюдения социальных гарантий молодым специалистам: включение их в список на предоставление льгот по коммунальным услугам, выплата 30% надбавки к зарплате. Нам очень приятно выполнять эти функции в отношении молодых специалистов. </a:t>
            </a:r>
          </a:p>
          <a:p>
            <a:pPr indent="449263"/>
            <a:r>
              <a:rPr lang="ru-RU">
                <a:latin typeface="Times New Roman" pitchFamily="18" charset="0"/>
                <a:cs typeface="Times New Roman" pitchFamily="18" charset="0"/>
              </a:rPr>
              <a:t>Важным моментом в мотивации профсоюзного членства является постоянное совершенствование информационной работы. Члены ПК, прошли </a:t>
            </a:r>
            <a:endParaRPr lang="ru-RU">
              <a:latin typeface="Verdana" pitchFamily="34" charset="0"/>
            </a:endParaRPr>
          </a:p>
        </p:txBody>
      </p:sp>
      <p:sp>
        <p:nvSpPr>
          <p:cNvPr id="50178" name="Прямоугольник 2"/>
          <p:cNvSpPr>
            <a:spLocks noChangeArrowheads="1"/>
          </p:cNvSpPr>
          <p:nvPr/>
        </p:nvSpPr>
        <p:spPr bwMode="auto">
          <a:xfrm>
            <a:off x="611188" y="3573463"/>
            <a:ext cx="8137525" cy="1754187"/>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компьютерные курсы, без которого сегодня не обойтись, теперь информацию есть возможность получать из сети Интернет.   </a:t>
            </a:r>
          </a:p>
          <a:p>
            <a:pPr indent="449263" algn="just"/>
            <a:r>
              <a:rPr lang="ru-RU">
                <a:latin typeface="Times New Roman" pitchFamily="18" charset="0"/>
                <a:cs typeface="Times New Roman" pitchFamily="18" charset="0"/>
              </a:rPr>
              <a:t>Анализируя вышесказанное, можно сделать вывод о том, что профсоюзной организацией нашего детского сада проделана большая работа, но много еще предстоит сделать. Выражаю надежду, что никто  не жалеет, что состоит в Профсоюзе!</a:t>
            </a:r>
          </a:p>
        </p:txBody>
      </p:sp>
    </p:spTree>
  </p:cSld>
  <p:clrMapOvr>
    <a:masterClrMapping/>
  </p:clrMapOvr>
  <p:transition spd="slow" advClick="0" advTm="5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Прямоугольник 1"/>
          <p:cNvSpPr>
            <a:spLocks noChangeArrowheads="1"/>
          </p:cNvSpPr>
          <p:nvPr/>
        </p:nvSpPr>
        <p:spPr bwMode="auto">
          <a:xfrm>
            <a:off x="654050" y="836613"/>
            <a:ext cx="7632700" cy="4554537"/>
          </a:xfrm>
          <a:prstGeom prst="rect">
            <a:avLst/>
          </a:prstGeom>
          <a:noFill/>
          <a:ln w="9525">
            <a:noFill/>
            <a:miter lim="800000"/>
            <a:headEnd/>
            <a:tailEnd/>
          </a:ln>
        </p:spPr>
        <p:txBody>
          <a:bodyPr>
            <a:spAutoFit/>
          </a:bodyPr>
          <a:lstStyle/>
          <a:p>
            <a:pPr indent="449263"/>
            <a:r>
              <a:rPr lang="en-US" b="1">
                <a:latin typeface="Times New Roman" pitchFamily="18" charset="0"/>
                <a:cs typeface="Times New Roman" pitchFamily="18" charset="0"/>
              </a:rPr>
              <a:t>III</a:t>
            </a:r>
            <a:r>
              <a:rPr lang="ru-RU" b="1">
                <a:latin typeface="Times New Roman" pitchFamily="18" charset="0"/>
                <a:cs typeface="Times New Roman" pitchFamily="18" charset="0"/>
              </a:rPr>
              <a:t>. Заключение:</a:t>
            </a:r>
            <a:r>
              <a:rPr lang="ru-RU">
                <a:latin typeface="Times New Roman" pitchFamily="18" charset="0"/>
                <a:cs typeface="Times New Roman" pitchFamily="18" charset="0"/>
              </a:rPr>
              <a:t> «Я не жалею, что состою в Профсоюзе»</a:t>
            </a:r>
          </a:p>
          <a:p>
            <a:pPr indent="449263"/>
            <a:r>
              <a:rPr lang="ru-RU">
                <a:latin typeface="Times New Roman" pitchFamily="18" charset="0"/>
                <a:cs typeface="Times New Roman" pitchFamily="18" charset="0"/>
              </a:rPr>
              <a:t>В завершении занятия проводится анкетирование «Почему я  верю в Профсоюз?» Анкетирование проводится в виде карточной игры. Вместо карт- сюжеты из профсоюзной жизни и конкретные примеры из жизни первичной организации.</a:t>
            </a:r>
          </a:p>
          <a:p>
            <a:pPr indent="449263"/>
            <a:r>
              <a:rPr lang="en-US" b="1">
                <a:latin typeface="Times New Roman" pitchFamily="18" charset="0"/>
                <a:cs typeface="Times New Roman" pitchFamily="18" charset="0"/>
              </a:rPr>
              <a:t>IV</a:t>
            </a:r>
            <a:r>
              <a:rPr lang="ru-RU" b="1">
                <a:latin typeface="Times New Roman" pitchFamily="18" charset="0"/>
                <a:cs typeface="Times New Roman" pitchFamily="18" charset="0"/>
              </a:rPr>
              <a:t>. Домашнее задание.</a:t>
            </a:r>
            <a:r>
              <a:rPr lang="ru-RU">
                <a:latin typeface="Times New Roman" pitchFamily="18" charset="0"/>
                <a:cs typeface="Times New Roman" pitchFamily="18" charset="0"/>
              </a:rPr>
              <a:t> Составить эссе или  стихотворение, посвященное Профсоюзу. Профком проводит конкурс.</a:t>
            </a:r>
          </a:p>
          <a:p>
            <a:pPr indent="449263" algn="ctr"/>
            <a:r>
              <a:rPr lang="ru-RU">
                <a:latin typeface="Times New Roman" pitchFamily="18" charset="0"/>
                <a:cs typeface="Times New Roman" pitchFamily="18" charset="0"/>
              </a:rPr>
              <a:t>Признанье взволнованной Музы</a:t>
            </a:r>
          </a:p>
          <a:p>
            <a:pPr indent="449263" algn="ctr"/>
            <a:r>
              <a:rPr lang="ru-RU">
                <a:latin typeface="Times New Roman" pitchFamily="18" charset="0"/>
                <a:cs typeface="Times New Roman" pitchFamily="18" charset="0"/>
              </a:rPr>
              <a:t>Прошу не зачтите за лесть</a:t>
            </a:r>
          </a:p>
          <a:p>
            <a:pPr indent="449263" algn="ctr"/>
            <a:r>
              <a:rPr lang="ru-RU">
                <a:latin typeface="Times New Roman" pitchFamily="18" charset="0"/>
                <a:cs typeface="Times New Roman" pitchFamily="18" charset="0"/>
              </a:rPr>
              <a:t>Спасибо вам, профсоюзы,</a:t>
            </a:r>
          </a:p>
          <a:p>
            <a:pPr indent="449263" algn="ctr"/>
            <a:r>
              <a:rPr lang="ru-RU">
                <a:latin typeface="Times New Roman" pitchFamily="18" charset="0"/>
                <a:cs typeface="Times New Roman" pitchFamily="18" charset="0"/>
              </a:rPr>
              <a:t>За то, что вы все-таки есть!</a:t>
            </a:r>
          </a:p>
          <a:p>
            <a:pPr indent="449263" algn="ctr"/>
            <a:r>
              <a:rPr lang="ru-RU">
                <a:latin typeface="Times New Roman" pitchFamily="18" charset="0"/>
                <a:cs typeface="Times New Roman" pitchFamily="18" charset="0"/>
              </a:rPr>
              <a:t>Пусть крепнут содружества узы,</a:t>
            </a:r>
          </a:p>
          <a:p>
            <a:pPr indent="449263" algn="ctr"/>
            <a:r>
              <a:rPr lang="ru-RU">
                <a:latin typeface="Times New Roman" pitchFamily="18" charset="0"/>
                <a:cs typeface="Times New Roman" pitchFamily="18" charset="0"/>
              </a:rPr>
              <a:t>Иными мы быть не должны,</a:t>
            </a:r>
          </a:p>
          <a:p>
            <a:pPr indent="449263" algn="ctr"/>
            <a:r>
              <a:rPr lang="ru-RU">
                <a:latin typeface="Times New Roman" pitchFamily="18" charset="0"/>
                <a:cs typeface="Times New Roman" pitchFamily="18" charset="0"/>
              </a:rPr>
              <a:t>Учительство и Профсоюзы –</a:t>
            </a:r>
          </a:p>
          <a:p>
            <a:pPr indent="449263" algn="ctr"/>
            <a:r>
              <a:rPr lang="ru-RU">
                <a:latin typeface="Times New Roman" pitchFamily="18" charset="0"/>
                <a:cs typeface="Times New Roman" pitchFamily="18" charset="0"/>
              </a:rPr>
              <a:t>Основа единства страны</a:t>
            </a:r>
          </a:p>
          <a:p>
            <a:pPr indent="449263" algn="ctr"/>
            <a:r>
              <a:rPr lang="ru-RU" sz="2000" b="1">
                <a:latin typeface="Calibri" pitchFamily="34" charset="0"/>
                <a:ea typeface="Times New Roman" pitchFamily="18" charset="0"/>
                <a:cs typeface="Calibri" pitchFamily="34" charset="0"/>
              </a:rPr>
              <a:t> </a:t>
            </a:r>
            <a:endParaRPr lang="ru-RU">
              <a:latin typeface="Times New Roman" pitchFamily="18" charset="0"/>
              <a:cs typeface="Times New Roman" pitchFamily="18" charset="0"/>
            </a:endParaRPr>
          </a:p>
        </p:txBody>
      </p:sp>
    </p:spTree>
  </p:cSld>
  <p:clrMapOvr>
    <a:masterClrMapping/>
  </p:clrMapOvr>
  <p:transition spd="slow" advClick="0" advTm="5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650" y="188913"/>
            <a:ext cx="7920038" cy="6192837"/>
          </a:xfrm>
          <a:prstGeom prst="rect">
            <a:avLst/>
          </a:prstGeom>
        </p:spPr>
        <p:txBody>
          <a:bodyPr>
            <a:spAutoFit/>
          </a:bodyPr>
          <a:lstStyle/>
          <a:p>
            <a:pPr algn="ctr" fontAlgn="auto">
              <a:spcBef>
                <a:spcPts val="0"/>
              </a:spcBef>
              <a:spcAft>
                <a:spcPts val="0"/>
              </a:spcAft>
              <a:defRPr/>
            </a:pPr>
            <a:r>
              <a:rPr lang="ru-RU" sz="2000" b="1" spc="-50" dirty="0">
                <a:latin typeface="Calibri"/>
                <a:ea typeface="Times New Roman"/>
                <a:cs typeface="Calibri"/>
              </a:rPr>
              <a:t>Анкета</a:t>
            </a:r>
            <a:endParaRPr lang="ru-RU" dirty="0">
              <a:latin typeface="Times New Roman"/>
              <a:ea typeface="Times New Roman"/>
              <a:cs typeface="+mn-cs"/>
            </a:endParaRPr>
          </a:p>
          <a:p>
            <a:pPr indent="90170" algn="ctr" fontAlgn="auto">
              <a:spcBef>
                <a:spcPts val="100"/>
              </a:spcBef>
              <a:spcAft>
                <a:spcPts val="0"/>
              </a:spcAft>
              <a:defRPr/>
            </a:pPr>
            <a:r>
              <a:rPr lang="ru-RU" b="1" spc="-50" dirty="0">
                <a:latin typeface="Times New Roman"/>
                <a:ea typeface="Times New Roman"/>
                <a:cs typeface="Calibri"/>
              </a:rPr>
              <a:t>по выявлению необходимости получения правовых знаний работников.</a:t>
            </a:r>
            <a:endParaRPr lang="ru-RU" sz="1600" dirty="0">
              <a:latin typeface="Calibri"/>
              <a:ea typeface="Times New Roman"/>
              <a:cs typeface="Times New Roman"/>
            </a:endParaRPr>
          </a:p>
          <a:p>
            <a:pPr indent="90170" algn="ctr" fontAlgn="auto">
              <a:spcBef>
                <a:spcPts val="100"/>
              </a:spcBef>
              <a:spcAft>
                <a:spcPts val="0"/>
              </a:spcAft>
              <a:defRPr/>
            </a:pPr>
            <a:r>
              <a:rPr lang="ru-RU" b="1" spc="-50" dirty="0">
                <a:latin typeface="Times New Roman"/>
                <a:ea typeface="Times New Roman"/>
                <a:cs typeface="Calibri"/>
              </a:rPr>
              <a:t> </a:t>
            </a:r>
            <a:endParaRPr lang="ru-RU" sz="1600" dirty="0">
              <a:latin typeface="Calibri"/>
              <a:ea typeface="Times New Roman"/>
              <a:cs typeface="Times New Roman"/>
            </a:endParaRPr>
          </a:p>
          <a:p>
            <a:pPr indent="362585" algn="just" fontAlgn="auto">
              <a:lnSpc>
                <a:spcPts val="1970"/>
              </a:lnSpc>
              <a:spcBef>
                <a:spcPts val="100"/>
              </a:spcBef>
              <a:spcAft>
                <a:spcPts val="0"/>
              </a:spcAft>
              <a:defRPr/>
            </a:pPr>
            <a:r>
              <a:rPr lang="ru-RU" dirty="0">
                <a:latin typeface="Times New Roman"/>
                <a:ea typeface="Times New Roman"/>
                <a:cs typeface="Calibri"/>
              </a:rPr>
              <a:t>Нуждаетесь ли вы в получении знаний и разъяснений по следующим вопросам:</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a:tabLst>
                <a:tab pos="524510" algn="l"/>
                <a:tab pos="3355975" algn="l"/>
              </a:tabLst>
              <a:defRPr/>
            </a:pPr>
            <a:r>
              <a:rPr lang="ru-RU" spc="-50" dirty="0">
                <a:latin typeface="Times New Roman"/>
                <a:ea typeface="Times New Roman"/>
                <a:cs typeface="Calibri"/>
              </a:rPr>
              <a:t>Заключение трудового договора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a:tabLst>
                <a:tab pos="524510" algn="l"/>
                <a:tab pos="4212590" algn="l"/>
              </a:tabLst>
              <a:defRPr/>
            </a:pPr>
            <a:r>
              <a:rPr lang="ru-RU" dirty="0">
                <a:latin typeface="Times New Roman"/>
                <a:ea typeface="Times New Roman"/>
                <a:cs typeface="Calibri"/>
              </a:rPr>
              <a:t>Действия в случае сокращения штатов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a:tabLst>
                <a:tab pos="524510" algn="l"/>
                <a:tab pos="2889250" algn="l"/>
              </a:tabLst>
              <a:defRPr/>
            </a:pPr>
            <a:r>
              <a:rPr lang="ru-RU" dirty="0">
                <a:latin typeface="Times New Roman"/>
                <a:ea typeface="Times New Roman"/>
                <a:cs typeface="Calibri"/>
              </a:rPr>
              <a:t>Трудовая дисциплина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a:tabLst>
                <a:tab pos="524510" algn="l"/>
                <a:tab pos="2995930" algn="l"/>
              </a:tabLst>
              <a:defRPr/>
            </a:pPr>
            <a:r>
              <a:rPr lang="ru-RU" dirty="0">
                <a:latin typeface="Times New Roman"/>
                <a:ea typeface="Times New Roman"/>
                <a:cs typeface="Calibri"/>
              </a:rPr>
              <a:t>Коллективный договор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a:tabLst>
                <a:tab pos="524510" algn="l"/>
                <a:tab pos="3752215" algn="l"/>
              </a:tabLst>
              <a:defRPr/>
            </a:pPr>
            <a:r>
              <a:rPr lang="ru-RU" dirty="0">
                <a:latin typeface="Times New Roman"/>
                <a:ea typeface="Times New Roman"/>
                <a:cs typeface="Calibri"/>
              </a:rPr>
              <a:t>Начисление зарплаты по НСОТ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a:tabLst>
                <a:tab pos="524510" algn="l"/>
                <a:tab pos="5708650" algn="l"/>
              </a:tabLst>
              <a:defRPr/>
            </a:pPr>
            <a:r>
              <a:rPr lang="ru-RU" dirty="0">
                <a:latin typeface="Times New Roman"/>
                <a:ea typeface="Times New Roman"/>
                <a:cs typeface="Calibri"/>
              </a:rPr>
              <a:t>Подсчёт баллов по начислению стимулирующей части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a:tabLst>
                <a:tab pos="524510" algn="l"/>
                <a:tab pos="4824730" algn="l"/>
              </a:tabLst>
              <a:defRPr/>
            </a:pPr>
            <a:r>
              <a:rPr lang="ru-RU" dirty="0">
                <a:latin typeface="Times New Roman"/>
                <a:ea typeface="Times New Roman"/>
                <a:cs typeface="Calibri"/>
              </a:rPr>
              <a:t>Возможность получения доступного жилья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a:tabLst>
                <a:tab pos="524510" algn="l"/>
                <a:tab pos="2917190" algn="l"/>
              </a:tabLst>
              <a:defRPr/>
            </a:pPr>
            <a:r>
              <a:rPr lang="ru-RU" dirty="0">
                <a:latin typeface="Times New Roman"/>
                <a:ea typeface="Times New Roman"/>
                <a:cs typeface="Calibri"/>
              </a:rPr>
              <a:t>Пенсионный капитал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a:tabLst>
                <a:tab pos="524510" algn="l"/>
                <a:tab pos="3395345" algn="l"/>
              </a:tabLst>
              <a:defRPr/>
            </a:pPr>
            <a:r>
              <a:rPr lang="ru-RU" dirty="0">
                <a:latin typeface="Times New Roman"/>
                <a:ea typeface="Times New Roman"/>
                <a:cs typeface="Calibri"/>
              </a:rPr>
              <a:t>Программа Молодая Семья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startAt="10"/>
              <a:tabLst>
                <a:tab pos="630555" algn="l"/>
                <a:tab pos="810260" algn="l"/>
                <a:tab pos="3014345" algn="l"/>
              </a:tabLst>
              <a:defRPr/>
            </a:pPr>
            <a:r>
              <a:rPr lang="ru-RU" dirty="0">
                <a:latin typeface="Times New Roman"/>
                <a:ea typeface="Times New Roman"/>
                <a:cs typeface="Calibri"/>
              </a:rPr>
              <a:t>Налоговые льготы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startAt="10"/>
              <a:tabLst>
                <a:tab pos="990600" algn="l"/>
                <a:tab pos="2761615" algn="l"/>
              </a:tabLst>
              <a:defRPr/>
            </a:pPr>
            <a:r>
              <a:rPr lang="ru-RU" dirty="0">
                <a:latin typeface="Times New Roman"/>
                <a:ea typeface="Times New Roman"/>
                <a:cs typeface="Calibri"/>
              </a:rPr>
              <a:t>Молодые кадры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startAt="10"/>
              <a:tabLst>
                <a:tab pos="990600" algn="l"/>
                <a:tab pos="3569335" algn="l"/>
              </a:tabLst>
              <a:defRPr/>
            </a:pPr>
            <a:r>
              <a:rPr lang="ru-RU" dirty="0">
                <a:latin typeface="Times New Roman"/>
                <a:ea typeface="Times New Roman"/>
                <a:cs typeface="Calibri"/>
              </a:rPr>
              <a:t>Медицинское страхование	</a:t>
            </a:r>
            <a:endParaRPr lang="ru-RU" sz="1600" dirty="0">
              <a:latin typeface="Calibri"/>
              <a:ea typeface="Times New Roman"/>
              <a:cs typeface="Times New Roman"/>
            </a:endParaRPr>
          </a:p>
          <a:p>
            <a:pPr marL="342900" indent="-342900" fontAlgn="auto">
              <a:spcBef>
                <a:spcPts val="100"/>
              </a:spcBef>
              <a:spcAft>
                <a:spcPts val="0"/>
              </a:spcAft>
              <a:buFont typeface="Calibri"/>
              <a:buAutoNum type="arabicPeriod" startAt="10"/>
              <a:tabLst>
                <a:tab pos="990600" algn="l"/>
                <a:tab pos="3514090" algn="l"/>
              </a:tabLst>
              <a:defRPr/>
            </a:pPr>
            <a:r>
              <a:rPr lang="ru-RU" dirty="0">
                <a:latin typeface="Times New Roman"/>
                <a:ea typeface="Times New Roman"/>
                <a:cs typeface="Calibri"/>
              </a:rPr>
              <a:t>Социальные льготы детям	</a:t>
            </a:r>
            <a:endParaRPr lang="ru-RU" sz="1600" dirty="0">
              <a:latin typeface="Calibri"/>
              <a:ea typeface="Times New Roman"/>
              <a:cs typeface="Times New Roman"/>
            </a:endParaRPr>
          </a:p>
          <a:p>
            <a:pPr indent="664210" algn="just" fontAlgn="auto">
              <a:lnSpc>
                <a:spcPts val="1970"/>
              </a:lnSpc>
              <a:spcBef>
                <a:spcPts val="100"/>
              </a:spcBef>
              <a:spcAft>
                <a:spcPts val="0"/>
              </a:spcAft>
              <a:defRPr/>
            </a:pPr>
            <a:r>
              <a:rPr lang="ru-RU" b="1" spc="-50" dirty="0">
                <a:latin typeface="Times New Roman"/>
                <a:ea typeface="Times New Roman"/>
                <a:cs typeface="Calibri"/>
              </a:rPr>
              <a:t>Анализ анкетирования педагогического персонала. По выявлению необходимости получения правовых знаний работников.</a:t>
            </a:r>
            <a:endParaRPr lang="ru-RU" sz="1600" dirty="0">
              <a:latin typeface="Calibri"/>
              <a:ea typeface="Times New Roman"/>
              <a:cs typeface="Times New Roman"/>
            </a:endParaRPr>
          </a:p>
          <a:p>
            <a:pPr indent="362585" algn="just" fontAlgn="auto">
              <a:lnSpc>
                <a:spcPts val="1970"/>
              </a:lnSpc>
              <a:spcBef>
                <a:spcPts val="100"/>
              </a:spcBef>
              <a:spcAft>
                <a:spcPts val="0"/>
              </a:spcAft>
              <a:tabLst>
                <a:tab pos="5690870" algn="l"/>
              </a:tabLst>
              <a:defRPr/>
            </a:pPr>
            <a:r>
              <a:rPr lang="ru-RU" dirty="0">
                <a:latin typeface="Times New Roman"/>
                <a:ea typeface="Times New Roman"/>
                <a:cs typeface="Calibri"/>
              </a:rPr>
              <a:t>В анкетировании приняли участие 12 педагогов.</a:t>
            </a:r>
            <a:endParaRPr lang="ru-RU" sz="1600" dirty="0">
              <a:latin typeface="Calibri"/>
              <a:ea typeface="Times New Roman"/>
              <a:cs typeface="Times New Roman"/>
            </a:endParaRPr>
          </a:p>
        </p:txBody>
      </p:sp>
    </p:spTree>
  </p:cSld>
  <p:clrMapOvr>
    <a:masterClrMapping/>
  </p:clrMapOvr>
  <p:transition spd="slow" advClick="0" advTm="5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68313" y="620713"/>
          <a:ext cx="7632700" cy="5256212"/>
        </p:xfrm>
        <a:graphic>
          <a:graphicData uri="http://schemas.openxmlformats.org/drawingml/2006/table">
            <a:tbl>
              <a:tblPr/>
              <a:tblGrid>
                <a:gridCol w="4500369">
                  <a:extLst>
                    <a:ext uri="{9D8B030D-6E8A-4147-A177-3AD203B41FA5}">
                      <a16:colId xmlns:a16="http://schemas.microsoft.com/office/drawing/2014/main" val="20000"/>
                    </a:ext>
                  </a:extLst>
                </a:gridCol>
                <a:gridCol w="1578400">
                  <a:extLst>
                    <a:ext uri="{9D8B030D-6E8A-4147-A177-3AD203B41FA5}">
                      <a16:colId xmlns:a16="http://schemas.microsoft.com/office/drawing/2014/main" val="20001"/>
                    </a:ext>
                  </a:extLst>
                </a:gridCol>
                <a:gridCol w="1554078">
                  <a:extLst>
                    <a:ext uri="{9D8B030D-6E8A-4147-A177-3AD203B41FA5}">
                      <a16:colId xmlns:a16="http://schemas.microsoft.com/office/drawing/2014/main" val="20002"/>
                    </a:ext>
                  </a:extLst>
                </a:gridCol>
              </a:tblGrid>
              <a:tr h="350439">
                <a:tc>
                  <a:txBody>
                    <a:bodyPr/>
                    <a:lstStyle/>
                    <a:p>
                      <a:pPr>
                        <a:spcAft>
                          <a:spcPts val="0"/>
                        </a:spcAft>
                      </a:pPr>
                      <a:r>
                        <a:rPr lang="ru-RU" sz="1400" spc="-50" dirty="0">
                          <a:effectLst/>
                          <a:latin typeface="Calibri"/>
                          <a:ea typeface="Times New Roman"/>
                          <a:cs typeface="Calibri"/>
                        </a:rPr>
                        <a:t>Вопросы анкеты</a:t>
                      </a:r>
                      <a:endParaRPr lang="ru-RU" sz="1200" dirty="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Количество</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 ответов</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350439">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ответов «да»</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«да»</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439">
                <a:tc>
                  <a:txBody>
                    <a:bodyPr/>
                    <a:lstStyle/>
                    <a:p>
                      <a:pPr>
                        <a:spcAft>
                          <a:spcPts val="0"/>
                        </a:spcAft>
                      </a:pPr>
                      <a:r>
                        <a:rPr lang="ru-RU" sz="1400" spc="-50">
                          <a:effectLst/>
                          <a:latin typeface="Calibri"/>
                          <a:ea typeface="Times New Roman"/>
                          <a:cs typeface="Calibri"/>
                        </a:rPr>
                        <a:t>Заключение трудового договора</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85%</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439">
                <a:tc>
                  <a:txBody>
                    <a:bodyPr/>
                    <a:lstStyle/>
                    <a:p>
                      <a:pPr>
                        <a:spcAft>
                          <a:spcPts val="0"/>
                        </a:spcAft>
                      </a:pPr>
                      <a:r>
                        <a:rPr lang="ru-RU" sz="1400" spc="-50">
                          <a:effectLst/>
                          <a:latin typeface="Calibri"/>
                          <a:ea typeface="Times New Roman"/>
                          <a:cs typeface="Calibri"/>
                        </a:rPr>
                        <a:t>Действия в случае сокращения штатов</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11</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90%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0439">
                <a:tc>
                  <a:txBody>
                    <a:bodyPr/>
                    <a:lstStyle/>
                    <a:p>
                      <a:pPr>
                        <a:spcAft>
                          <a:spcPts val="0"/>
                        </a:spcAft>
                      </a:pPr>
                      <a:r>
                        <a:rPr lang="ru-RU" sz="1400" spc="-50">
                          <a:effectLst/>
                          <a:latin typeface="Calibri"/>
                          <a:ea typeface="Times New Roman"/>
                          <a:cs typeface="Calibri"/>
                        </a:rPr>
                        <a:t>Трудовая дисциплина</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9</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75%</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0439">
                <a:tc>
                  <a:txBody>
                    <a:bodyPr/>
                    <a:lstStyle/>
                    <a:p>
                      <a:pPr>
                        <a:spcAft>
                          <a:spcPts val="0"/>
                        </a:spcAft>
                      </a:pPr>
                      <a:r>
                        <a:rPr lang="ru-RU" sz="1400" spc="-50" dirty="0">
                          <a:effectLst/>
                          <a:latin typeface="Calibri"/>
                          <a:ea typeface="Times New Roman"/>
                          <a:cs typeface="Calibri"/>
                        </a:rPr>
                        <a:t>Коллективный договор</a:t>
                      </a:r>
                      <a:endParaRPr lang="ru-RU" sz="1200" dirty="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6</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50%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0439">
                <a:tc>
                  <a:txBody>
                    <a:bodyPr/>
                    <a:lstStyle/>
                    <a:p>
                      <a:pPr>
                        <a:spcAft>
                          <a:spcPts val="0"/>
                        </a:spcAft>
                      </a:pPr>
                      <a:r>
                        <a:rPr lang="ru-RU" sz="1400" spc="-50">
                          <a:effectLst/>
                          <a:latin typeface="Calibri"/>
                          <a:ea typeface="Times New Roman"/>
                          <a:cs typeface="Calibri"/>
                        </a:rPr>
                        <a:t>Начисление зарплаты по НСОТ</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12</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100%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0439">
                <a:tc>
                  <a:txBody>
                    <a:bodyPr/>
                    <a:lstStyle/>
                    <a:p>
                      <a:pPr>
                        <a:spcAft>
                          <a:spcPts val="0"/>
                        </a:spcAft>
                      </a:pPr>
                      <a:r>
                        <a:rPr lang="ru-RU" sz="1400" spc="-50">
                          <a:effectLst/>
                          <a:latin typeface="Calibri"/>
                          <a:ea typeface="Times New Roman"/>
                          <a:cs typeface="Calibri"/>
                        </a:rPr>
                        <a:t>Подсчёт баллов по начислению</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12</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100%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350439">
                <a:tc>
                  <a:txBody>
                    <a:bodyPr/>
                    <a:lstStyle/>
                    <a:p>
                      <a:pPr>
                        <a:spcAft>
                          <a:spcPts val="0"/>
                        </a:spcAft>
                      </a:pPr>
                      <a:r>
                        <a:rPr lang="ru-RU" sz="1400" spc="-50">
                          <a:effectLst/>
                          <a:latin typeface="Calibri"/>
                          <a:ea typeface="Times New Roman"/>
                          <a:cs typeface="Calibri"/>
                        </a:rPr>
                        <a:t>стимулирующей части</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0439">
                <a:tc>
                  <a:txBody>
                    <a:bodyPr/>
                    <a:lstStyle/>
                    <a:p>
                      <a:pPr>
                        <a:spcAft>
                          <a:spcPts val="0"/>
                        </a:spcAft>
                      </a:pPr>
                      <a:r>
                        <a:rPr lang="ru-RU" sz="1400" spc="-50">
                          <a:effectLst/>
                          <a:latin typeface="Calibri"/>
                          <a:ea typeface="Times New Roman"/>
                          <a:cs typeface="Calibri"/>
                        </a:rPr>
                        <a:t>Возможность получения доступного</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9</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75%</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r h="350439">
                <a:tc>
                  <a:txBody>
                    <a:bodyPr/>
                    <a:lstStyle/>
                    <a:p>
                      <a:pPr>
                        <a:spcAft>
                          <a:spcPts val="0"/>
                        </a:spcAft>
                      </a:pPr>
                      <a:r>
                        <a:rPr lang="ru-RU" sz="1400" spc="-50">
                          <a:effectLst/>
                          <a:latin typeface="Calibri"/>
                          <a:ea typeface="Times New Roman"/>
                          <a:cs typeface="Calibri"/>
                        </a:rPr>
                        <a:t>жилья</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50439">
                <a:tc>
                  <a:txBody>
                    <a:bodyPr/>
                    <a:lstStyle/>
                    <a:p>
                      <a:pPr>
                        <a:spcAft>
                          <a:spcPts val="0"/>
                        </a:spcAft>
                      </a:pPr>
                      <a:r>
                        <a:rPr lang="ru-RU" sz="1400" spc="-50">
                          <a:effectLst/>
                          <a:latin typeface="Calibri"/>
                          <a:ea typeface="Times New Roman"/>
                          <a:cs typeface="Calibri"/>
                        </a:rPr>
                        <a:t>Пенсионный капитал</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8</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60%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50439">
                <a:tc>
                  <a:txBody>
                    <a:bodyPr/>
                    <a:lstStyle/>
                    <a:p>
                      <a:pPr>
                        <a:spcAft>
                          <a:spcPts val="0"/>
                        </a:spcAft>
                      </a:pPr>
                      <a:r>
                        <a:rPr lang="ru-RU" sz="1400" spc="-50">
                          <a:effectLst/>
                          <a:latin typeface="Calibri"/>
                          <a:ea typeface="Times New Roman"/>
                          <a:cs typeface="Calibri"/>
                        </a:rPr>
                        <a:t>Программа Молодая Семья</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8</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60%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50439">
                <a:tc>
                  <a:txBody>
                    <a:bodyPr/>
                    <a:lstStyle/>
                    <a:p>
                      <a:pPr>
                        <a:spcAft>
                          <a:spcPts val="0"/>
                        </a:spcAft>
                      </a:pPr>
                      <a:r>
                        <a:rPr lang="ru-RU" sz="1400" spc="-50">
                          <a:effectLst/>
                          <a:latin typeface="Calibri"/>
                          <a:ea typeface="Times New Roman"/>
                          <a:cs typeface="Calibri"/>
                        </a:rPr>
                        <a:t>Налоговые льготы</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85%</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50439">
                <a:tc>
                  <a:txBody>
                    <a:bodyPr/>
                    <a:lstStyle/>
                    <a:p>
                      <a:pPr>
                        <a:spcAft>
                          <a:spcPts val="0"/>
                        </a:spcAft>
                      </a:pPr>
                      <a:r>
                        <a:rPr lang="ru-RU" sz="1400" spc="-50">
                          <a:effectLst/>
                          <a:latin typeface="Calibri"/>
                          <a:ea typeface="Times New Roman"/>
                          <a:cs typeface="Calibri"/>
                        </a:rPr>
                        <a:t>Молодые кадры</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6</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dirty="0">
                          <a:effectLst/>
                          <a:latin typeface="Calibri"/>
                          <a:ea typeface="Times New Roman"/>
                          <a:cs typeface="Calibri"/>
                        </a:rPr>
                        <a:t>50%</a:t>
                      </a:r>
                      <a:endParaRPr lang="ru-RU" sz="1200" dirty="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pic>
        <p:nvPicPr>
          <p:cNvPr id="3" name="Shape">
            <a:hlinkClick r:id="" action="ppaction://media"/>
          </p:cNvPr>
          <p:cNvPicPr>
            <a:picLocks noRot="1" noChangeAspect="1"/>
          </p:cNvPicPr>
          <p:nvPr>
            <a:videoFile r:link="rId1"/>
          </p:nvPr>
        </p:nvPicPr>
        <p:blipFill>
          <a:blip r:embed="rId3"/>
          <a:srcRect/>
          <a:stretch>
            <a:fillRect/>
          </a:stretch>
        </p:blipFill>
        <p:spPr bwMode="auto">
          <a:xfrm>
            <a:off x="7908925" y="188913"/>
            <a:ext cx="609600" cy="609600"/>
          </a:xfrm>
          <a:prstGeom prst="rect">
            <a:avLst/>
          </a:prstGeom>
          <a:noFill/>
          <a:ln w="9525">
            <a:noFill/>
            <a:miter lim="800000"/>
            <a:headEnd/>
            <a:tailEnd/>
          </a:ln>
        </p:spPr>
      </p:pic>
    </p:spTree>
  </p:cSld>
  <p:clrMapOvr>
    <a:masterClrMapping/>
  </p:clrMapOvr>
  <p:transition spd="slow" advClick="0" advTm="6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7" fill="hold" display="0">
                  <p:stCondLst>
                    <p:cond delay="indefinite"/>
                  </p:stCondLst>
                  <p:endCondLst>
                    <p:cond evt="onStopAudio" delay="0">
                      <p:tgtEl>
                        <p:sldTgt/>
                      </p:tgtEl>
                    </p:cond>
                  </p:end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750" y="1700213"/>
          <a:ext cx="8064500" cy="4537075"/>
        </p:xfrm>
        <a:graphic>
          <a:graphicData uri="http://schemas.openxmlformats.org/drawingml/2006/table">
            <a:tbl>
              <a:tblPr/>
              <a:tblGrid>
                <a:gridCol w="4751563">
                  <a:extLst>
                    <a:ext uri="{9D8B030D-6E8A-4147-A177-3AD203B41FA5}">
                      <a16:colId xmlns:a16="http://schemas.microsoft.com/office/drawing/2014/main" val="20000"/>
                    </a:ext>
                  </a:extLst>
                </a:gridCol>
                <a:gridCol w="1671288">
                  <a:extLst>
                    <a:ext uri="{9D8B030D-6E8A-4147-A177-3AD203B41FA5}">
                      <a16:colId xmlns:a16="http://schemas.microsoft.com/office/drawing/2014/main" val="20001"/>
                    </a:ext>
                  </a:extLst>
                </a:gridCol>
                <a:gridCol w="1642045">
                  <a:extLst>
                    <a:ext uri="{9D8B030D-6E8A-4147-A177-3AD203B41FA5}">
                      <a16:colId xmlns:a16="http://schemas.microsoft.com/office/drawing/2014/main" val="20002"/>
                    </a:ext>
                  </a:extLst>
                </a:gridCol>
              </a:tblGrid>
              <a:tr h="266853">
                <a:tc>
                  <a:txBody>
                    <a:bodyPr/>
                    <a:lstStyle/>
                    <a:p>
                      <a:pPr>
                        <a:spcAft>
                          <a:spcPts val="0"/>
                        </a:spcAft>
                      </a:pPr>
                      <a:r>
                        <a:rPr lang="ru-RU" sz="1400" spc="-50" dirty="0">
                          <a:effectLst/>
                          <a:latin typeface="Calibri"/>
                          <a:ea typeface="Times New Roman"/>
                          <a:cs typeface="Calibri"/>
                        </a:rPr>
                        <a:t>Вопросы анкеты</a:t>
                      </a:r>
                      <a:endParaRPr lang="ru-RU" sz="1200" dirty="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Количество</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 ответов</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266853">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ответов «да»</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dirty="0">
                          <a:effectLst/>
                          <a:latin typeface="Calibri"/>
                          <a:ea typeface="Times New Roman"/>
                          <a:cs typeface="Calibri"/>
                        </a:rPr>
                        <a:t>«да»</a:t>
                      </a:r>
                      <a:endParaRPr lang="ru-RU" sz="1200" dirty="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6853">
                <a:tc>
                  <a:txBody>
                    <a:bodyPr/>
                    <a:lstStyle/>
                    <a:p>
                      <a:pPr>
                        <a:spcAft>
                          <a:spcPts val="0"/>
                        </a:spcAft>
                      </a:pPr>
                      <a:r>
                        <a:rPr lang="ru-RU" sz="1400" spc="-50">
                          <a:effectLst/>
                          <a:latin typeface="Calibri"/>
                          <a:ea typeface="Times New Roman"/>
                          <a:cs typeface="Calibri"/>
                        </a:rPr>
                        <a:t>Заключение трудового договора</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 85%</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6853">
                <a:tc>
                  <a:txBody>
                    <a:bodyPr/>
                    <a:lstStyle/>
                    <a:p>
                      <a:pPr>
                        <a:spcAft>
                          <a:spcPts val="0"/>
                        </a:spcAft>
                      </a:pPr>
                      <a:r>
                        <a:rPr lang="ru-RU" sz="1400" spc="-50" dirty="0">
                          <a:effectLst/>
                          <a:latin typeface="Calibri"/>
                          <a:ea typeface="Times New Roman"/>
                          <a:cs typeface="Calibri"/>
                        </a:rPr>
                        <a:t>Действия в случае сокращения штатов</a:t>
                      </a:r>
                      <a:endParaRPr lang="ru-RU" sz="1200" dirty="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85%</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6853">
                <a:tc>
                  <a:txBody>
                    <a:bodyPr/>
                    <a:lstStyle/>
                    <a:p>
                      <a:pPr>
                        <a:spcAft>
                          <a:spcPts val="0"/>
                        </a:spcAft>
                      </a:pPr>
                      <a:r>
                        <a:rPr lang="ru-RU" sz="1400" spc="-50">
                          <a:effectLst/>
                          <a:latin typeface="Calibri"/>
                          <a:ea typeface="Times New Roman"/>
                          <a:cs typeface="Calibri"/>
                        </a:rPr>
                        <a:t>Трудовая дисциплина</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8</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60%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6853">
                <a:tc>
                  <a:txBody>
                    <a:bodyPr/>
                    <a:lstStyle/>
                    <a:p>
                      <a:pPr>
                        <a:spcAft>
                          <a:spcPts val="0"/>
                        </a:spcAft>
                      </a:pPr>
                      <a:r>
                        <a:rPr lang="ru-RU" sz="1400" spc="-50">
                          <a:effectLst/>
                          <a:latin typeface="Calibri"/>
                          <a:ea typeface="Times New Roman"/>
                          <a:cs typeface="Calibri"/>
                        </a:rPr>
                        <a:t>Коллективный договор</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8</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60%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6853">
                <a:tc>
                  <a:txBody>
                    <a:bodyPr/>
                    <a:lstStyle/>
                    <a:p>
                      <a:pPr>
                        <a:spcAft>
                          <a:spcPts val="0"/>
                        </a:spcAft>
                      </a:pPr>
                      <a:r>
                        <a:rPr lang="ru-RU" sz="1400" spc="-50">
                          <a:effectLst/>
                          <a:latin typeface="Calibri"/>
                          <a:ea typeface="Times New Roman"/>
                          <a:cs typeface="Calibri"/>
                        </a:rPr>
                        <a:t>Начисление зарплаты по НСОТ</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12</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100%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6853">
                <a:tc>
                  <a:txBody>
                    <a:bodyPr/>
                    <a:lstStyle/>
                    <a:p>
                      <a:pPr>
                        <a:spcAft>
                          <a:spcPts val="0"/>
                        </a:spcAft>
                      </a:pPr>
                      <a:r>
                        <a:rPr lang="ru-RU" sz="1400" spc="-50">
                          <a:effectLst/>
                          <a:latin typeface="Calibri"/>
                          <a:ea typeface="Times New Roman"/>
                          <a:cs typeface="Calibri"/>
                        </a:rPr>
                        <a:t>Подсчёт баллов по начислению</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12</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100%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266853">
                <a:tc>
                  <a:txBody>
                    <a:bodyPr/>
                    <a:lstStyle/>
                    <a:p>
                      <a:pPr>
                        <a:spcAft>
                          <a:spcPts val="0"/>
                        </a:spcAft>
                      </a:pPr>
                      <a:r>
                        <a:rPr lang="ru-RU" sz="1400" spc="-50">
                          <a:effectLst/>
                          <a:latin typeface="Calibri"/>
                          <a:ea typeface="Times New Roman"/>
                          <a:cs typeface="Calibri"/>
                        </a:rPr>
                        <a:t>стимулирующей части</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6853">
                <a:tc>
                  <a:txBody>
                    <a:bodyPr/>
                    <a:lstStyle/>
                    <a:p>
                      <a:pPr>
                        <a:spcAft>
                          <a:spcPts val="0"/>
                        </a:spcAft>
                      </a:pPr>
                      <a:r>
                        <a:rPr lang="ru-RU" sz="1400" spc="-50">
                          <a:effectLst/>
                          <a:latin typeface="Calibri"/>
                          <a:ea typeface="Times New Roman"/>
                          <a:cs typeface="Calibri"/>
                        </a:rPr>
                        <a:t>Возможность получения доступного</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9</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ru-RU" sz="1400" spc="-50">
                          <a:effectLst/>
                          <a:latin typeface="Calibri"/>
                          <a:ea typeface="Times New Roman"/>
                          <a:cs typeface="Calibri"/>
                        </a:rPr>
                        <a:t>75%</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9"/>
                  </a:ext>
                </a:extLst>
              </a:tr>
              <a:tr h="266853">
                <a:tc>
                  <a:txBody>
                    <a:bodyPr/>
                    <a:lstStyle/>
                    <a:p>
                      <a:pPr>
                        <a:spcAft>
                          <a:spcPts val="0"/>
                        </a:spcAft>
                      </a:pPr>
                      <a:r>
                        <a:rPr lang="ru-RU" sz="1400" spc="-50">
                          <a:effectLst/>
                          <a:latin typeface="Calibri"/>
                          <a:ea typeface="Times New Roman"/>
                          <a:cs typeface="Calibri"/>
                        </a:rPr>
                        <a:t>жилья</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a:effectLst/>
                          <a:latin typeface="Calibri"/>
                          <a:ea typeface="Times New Roman"/>
                          <a:cs typeface="Times New Roman"/>
                        </a:rPr>
                        <a:t> </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6853">
                <a:tc>
                  <a:txBody>
                    <a:bodyPr/>
                    <a:lstStyle/>
                    <a:p>
                      <a:pPr>
                        <a:spcAft>
                          <a:spcPts val="0"/>
                        </a:spcAft>
                      </a:pPr>
                      <a:r>
                        <a:rPr lang="ru-RU" sz="1400" spc="-50">
                          <a:effectLst/>
                          <a:latin typeface="Calibri"/>
                          <a:ea typeface="Times New Roman"/>
                          <a:cs typeface="Calibri"/>
                        </a:rPr>
                        <a:t>Пенсионный капитал</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9</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75%</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6853">
                <a:tc>
                  <a:txBody>
                    <a:bodyPr/>
                    <a:lstStyle/>
                    <a:p>
                      <a:pPr>
                        <a:spcAft>
                          <a:spcPts val="0"/>
                        </a:spcAft>
                      </a:pPr>
                      <a:r>
                        <a:rPr lang="ru-RU" sz="1400" spc="-50">
                          <a:effectLst/>
                          <a:latin typeface="Calibri"/>
                          <a:ea typeface="Times New Roman"/>
                          <a:cs typeface="Calibri"/>
                        </a:rPr>
                        <a:t>Программа Молодая Семья</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8</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60%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6853">
                <a:tc>
                  <a:txBody>
                    <a:bodyPr/>
                    <a:lstStyle/>
                    <a:p>
                      <a:pPr>
                        <a:spcAft>
                          <a:spcPts val="0"/>
                        </a:spcAft>
                      </a:pPr>
                      <a:r>
                        <a:rPr lang="ru-RU" sz="1400" spc="-50">
                          <a:effectLst/>
                          <a:latin typeface="Calibri"/>
                          <a:ea typeface="Times New Roman"/>
                          <a:cs typeface="Calibri"/>
                        </a:rPr>
                        <a:t>Налоговые льготы</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12</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100%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6853">
                <a:tc>
                  <a:txBody>
                    <a:bodyPr/>
                    <a:lstStyle/>
                    <a:p>
                      <a:pPr>
                        <a:spcAft>
                          <a:spcPts val="0"/>
                        </a:spcAft>
                      </a:pPr>
                      <a:r>
                        <a:rPr lang="ru-RU" sz="1400" spc="-50">
                          <a:effectLst/>
                          <a:latin typeface="Calibri"/>
                          <a:ea typeface="Times New Roman"/>
                          <a:cs typeface="Calibri"/>
                        </a:rPr>
                        <a:t>Молодые кадры</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8</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60%</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66853">
                <a:tc>
                  <a:txBody>
                    <a:bodyPr/>
                    <a:lstStyle/>
                    <a:p>
                      <a:pPr>
                        <a:spcAft>
                          <a:spcPts val="0"/>
                        </a:spcAft>
                      </a:pPr>
                      <a:r>
                        <a:rPr lang="ru-RU" sz="1400" spc="-50">
                          <a:effectLst/>
                          <a:latin typeface="Calibri"/>
                          <a:ea typeface="Times New Roman"/>
                          <a:cs typeface="Calibri"/>
                        </a:rPr>
                        <a:t>Медицинское страхование</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9</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75%</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66853">
                <a:tc>
                  <a:txBody>
                    <a:bodyPr/>
                    <a:lstStyle/>
                    <a:p>
                      <a:pPr>
                        <a:spcAft>
                          <a:spcPts val="0"/>
                        </a:spcAft>
                      </a:pPr>
                      <a:r>
                        <a:rPr lang="ru-RU" sz="1400" spc="-50" dirty="0">
                          <a:effectLst/>
                          <a:latin typeface="Calibri"/>
                          <a:ea typeface="Times New Roman"/>
                          <a:cs typeface="Calibri"/>
                        </a:rPr>
                        <a:t>Социальные льготы детям</a:t>
                      </a:r>
                      <a:endParaRPr lang="ru-RU" sz="1200" dirty="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a:effectLst/>
                          <a:latin typeface="Calibri"/>
                          <a:ea typeface="Times New Roman"/>
                          <a:cs typeface="Calibri"/>
                        </a:rPr>
                        <a:t>9</a:t>
                      </a:r>
                      <a:endParaRPr lang="ru-RU" sz="120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400" spc="-50" dirty="0">
                          <a:effectLst/>
                          <a:latin typeface="Calibri"/>
                          <a:ea typeface="Times New Roman"/>
                          <a:cs typeface="Calibri"/>
                        </a:rPr>
                        <a:t>75%</a:t>
                      </a:r>
                      <a:endParaRPr lang="ru-RU" sz="1200" dirty="0">
                        <a:effectLst/>
                        <a:latin typeface="Calibri"/>
                        <a:ea typeface="Times New Roman"/>
                        <a:cs typeface="Times New Roman"/>
                      </a:endParaRPr>
                    </a:p>
                  </a:txBody>
                  <a:tcPr marL="25400" marR="254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54344" name="Rectangle 1"/>
          <p:cNvSpPr>
            <a:spLocks noChangeArrowheads="1"/>
          </p:cNvSpPr>
          <p:nvPr/>
        </p:nvSpPr>
        <p:spPr bwMode="auto">
          <a:xfrm>
            <a:off x="250825" y="328613"/>
            <a:ext cx="7921625" cy="1016000"/>
          </a:xfrm>
          <a:prstGeom prst="rect">
            <a:avLst/>
          </a:prstGeom>
          <a:noFill/>
          <a:ln w="9525">
            <a:noFill/>
            <a:miter lim="800000"/>
            <a:headEnd/>
            <a:tailEnd/>
          </a:ln>
        </p:spPr>
        <p:txBody>
          <a:bodyPr anchor="ctr">
            <a:spAutoFit/>
          </a:bodyPr>
          <a:lstStyle/>
          <a:p>
            <a:pPr indent="361950" algn="ctr">
              <a:tabLst>
                <a:tab pos="5678488" algn="l"/>
              </a:tabLst>
            </a:pPr>
            <a:r>
              <a:rPr lang="ru-RU" altLang="ru-RU" sz="1400" b="1">
                <a:latin typeface="Calibri" pitchFamily="34" charset="0"/>
                <a:ea typeface="Times New Roman" pitchFamily="18" charset="0"/>
                <a:cs typeface="Calibri" pitchFamily="34" charset="0"/>
              </a:rPr>
              <a:t>Анализ анкетирования учебно-вспомогательного персонала по выявлению необходимости получения правовых знаний работников.</a:t>
            </a:r>
            <a:endParaRPr lang="ru-RU" altLang="ru-RU" sz="700">
              <a:ea typeface="Times New Roman" pitchFamily="18" charset="0"/>
              <a:cs typeface="Calibri" pitchFamily="34" charset="0"/>
            </a:endParaRPr>
          </a:p>
          <a:p>
            <a:pPr indent="361950" algn="ctr" eaLnBrk="0" hangingPunct="0">
              <a:tabLst>
                <a:tab pos="5678488" algn="l"/>
              </a:tabLst>
            </a:pPr>
            <a:r>
              <a:rPr lang="ru-RU" altLang="ru-RU" sz="1400">
                <a:latin typeface="Times New Roman" pitchFamily="18" charset="0"/>
                <a:ea typeface="Times New Roman" pitchFamily="18" charset="0"/>
                <a:cs typeface="Calibri" pitchFamily="34" charset="0"/>
              </a:rPr>
              <a:t>   В анкетировании приняли участие 12 работников.</a:t>
            </a:r>
            <a:endParaRPr lang="ru-RU" altLang="ru-RU" sz="700">
              <a:ea typeface="Times New Roman" pitchFamily="18" charset="0"/>
              <a:cs typeface="Calibri" pitchFamily="34" charset="0"/>
            </a:endParaRPr>
          </a:p>
          <a:p>
            <a:pPr indent="361950" algn="ctr" eaLnBrk="0" hangingPunct="0">
              <a:tabLst>
                <a:tab pos="5678488" algn="l"/>
              </a:tabLst>
            </a:pPr>
            <a:endParaRPr lang="ru-RU" altLang="ru-RU">
              <a:ea typeface="Times New Roman" pitchFamily="18" charset="0"/>
              <a:cs typeface="Calibri" pitchFamily="34" charset="0"/>
            </a:endParaRPr>
          </a:p>
        </p:txBody>
      </p:sp>
    </p:spTree>
  </p:cSld>
  <p:clrMapOvr>
    <a:masterClrMapping/>
  </p:clrMapOvr>
  <p:transition spd="slow" advClick="0" advTm="6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pic>
        <p:nvPicPr>
          <p:cNvPr id="18434" name="Picture 1"/>
          <p:cNvPicPr>
            <a:picLocks noChangeAspect="1" noChangeArrowheads="1"/>
          </p:cNvPicPr>
          <p:nvPr/>
        </p:nvPicPr>
        <p:blipFill>
          <a:blip r:embed="rId2"/>
          <a:srcRect/>
          <a:stretch>
            <a:fillRect/>
          </a:stretch>
        </p:blipFill>
        <p:spPr bwMode="auto">
          <a:xfrm>
            <a:off x="1187450" y="549275"/>
            <a:ext cx="4951413" cy="3455988"/>
          </a:xfrm>
          <a:prstGeom prst="rect">
            <a:avLst/>
          </a:prstGeom>
          <a:noFill/>
          <a:ln w="9525">
            <a:noFill/>
            <a:miter lim="800000"/>
            <a:headEnd/>
            <a:tailEnd/>
          </a:ln>
        </p:spPr>
      </p:pic>
      <p:sp>
        <p:nvSpPr>
          <p:cNvPr id="18435" name="Прямоугольник 2"/>
          <p:cNvSpPr>
            <a:spLocks noChangeArrowheads="1"/>
          </p:cNvSpPr>
          <p:nvPr/>
        </p:nvSpPr>
        <p:spPr bwMode="auto">
          <a:xfrm>
            <a:off x="395288" y="5100638"/>
            <a:ext cx="8497887" cy="369887"/>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 АХ, КАК  ХОРОШО СИДИТСЯ НА КРЕСЛЕ  ДИРЕКТОРА ШКОЛЫ !</a:t>
            </a:r>
            <a:endParaRPr lang="ru-RU">
              <a:latin typeface="Verdana" pitchFamily="34" charset="0"/>
            </a:endParaRPr>
          </a:p>
        </p:txBody>
      </p:sp>
    </p:spTree>
  </p:cSld>
  <p:clrMapOvr>
    <a:masterClrMapping/>
  </p:clrMapOvr>
  <p:transition spd="slow" advClick="0" advTm="5000">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Прямоугольник 2"/>
          <p:cNvSpPr>
            <a:spLocks noChangeArrowheads="1"/>
          </p:cNvSpPr>
          <p:nvPr/>
        </p:nvSpPr>
        <p:spPr bwMode="auto">
          <a:xfrm>
            <a:off x="900113" y="333375"/>
            <a:ext cx="7775575" cy="6337300"/>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Тестирование</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по проверке правовых знаний членов профсоюза </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Какие формы оплаты труда существуют в  МБОУ «СОШ№2г.Гудермеса?</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Единая тарифная сетка;</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Модельная система оплаты труда;</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Штатно-окладная оплата труда;</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Модельная система оплаты труда и штатно-окладная оплата труда.</a:t>
            </a:r>
            <a:endParaRPr lang="ru-RU" sz="1400">
              <a:latin typeface="Calibri" pitchFamily="34" charset="0"/>
              <a:ea typeface="Calibri" pitchFamily="34" charset="0"/>
              <a:cs typeface="Times New Roman" pitchFamily="18" charset="0"/>
            </a:endParaRPr>
          </a:p>
          <a:p>
            <a:pPr>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Из каких составляющих формируется зарплата педагога?</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Из аудиторной занятости, неаудиторной, компенсационных выплат из специальной части и стимулирующих выплат;</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Из аудиторной и неаудиторной частей;</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Из тарифной и надтарифной  части;</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Из тарифной и стимулирующих выплат.</a:t>
            </a:r>
            <a:endParaRPr lang="ru-RU" sz="1400">
              <a:latin typeface="Calibri" pitchFamily="34" charset="0"/>
              <a:ea typeface="Calibri" pitchFamily="34" charset="0"/>
              <a:cs typeface="Times New Roman" pitchFamily="18" charset="0"/>
            </a:endParaRPr>
          </a:p>
          <a:p>
            <a:pPr>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Какая часть от фонда оплаты труда расходуется на стимулирующие выплаты?</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15%;</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25%;</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30%;</a:t>
            </a:r>
            <a:endParaRPr lang="ru-RU" sz="1400">
              <a:latin typeface="Calibri" pitchFamily="34" charset="0"/>
              <a:ea typeface="Calibri" pitchFamily="34" charset="0"/>
              <a:cs typeface="Times New Roman" pitchFamily="18" charset="0"/>
            </a:endParaRPr>
          </a:p>
          <a:p>
            <a:pPr marL="742950" lvl="1" indent="-285750">
              <a:lnSpc>
                <a:spcPct val="115000"/>
              </a:lnSpc>
              <a:buFont typeface="Verdana" pitchFamily="34" charset="0"/>
              <a:buAutoNum type="arabicPeriod"/>
            </a:pPr>
            <a:r>
              <a:rPr lang="ru-RU">
                <a:latin typeface="Times New Roman" pitchFamily="18" charset="0"/>
                <a:ea typeface="Calibri" pitchFamily="34" charset="0"/>
                <a:cs typeface="Times New Roman" pitchFamily="18" charset="0"/>
              </a:rPr>
              <a:t>50%</a:t>
            </a:r>
            <a:endParaRPr lang="ru-RU" sz="1400">
              <a:latin typeface="Calibri" pitchFamily="34" charset="0"/>
              <a:ea typeface="Calibri" pitchFamily="34" charset="0"/>
              <a:cs typeface="Times New Roman" pitchFamily="18" charset="0"/>
            </a:endParaRPr>
          </a:p>
        </p:txBody>
      </p:sp>
    </p:spTree>
  </p:cSld>
  <p:clrMapOvr>
    <a:masterClrMapping/>
  </p:clrMapOvr>
  <p:transition spd="slow" advClick="0" advTm="5000">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288" y="404813"/>
            <a:ext cx="8208962" cy="4829175"/>
          </a:xfrm>
          <a:prstGeom prst="rect">
            <a:avLst/>
          </a:prstGeom>
        </p:spPr>
        <p:txBody>
          <a:bodyPr>
            <a:spAutoFit/>
          </a:bodyPr>
          <a:lstStyle/>
          <a:p>
            <a:pPr marL="342900" indent="-342900" fontAlgn="auto">
              <a:lnSpc>
                <a:spcPct val="115000"/>
              </a:lnSpc>
              <a:spcBef>
                <a:spcPts val="0"/>
              </a:spcBef>
              <a:spcAft>
                <a:spcPts val="0"/>
              </a:spcAft>
              <a:buFont typeface="+mj-lt"/>
              <a:buAutoNum type="arabicPeriod"/>
              <a:defRPr/>
            </a:pPr>
            <a:r>
              <a:rPr lang="ru-RU" dirty="0">
                <a:latin typeface="Times New Roman"/>
                <a:ea typeface="Calibri"/>
                <a:cs typeface="Times New Roman"/>
              </a:rPr>
              <a:t>При начислении больничных листов учитывается …</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Среднемесячная зарплата за последние 3 месяца?</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Среднемесячная зарплата за последний год?</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Среднемесячная зарплата за последние полгода?</a:t>
            </a:r>
            <a:endParaRPr lang="ru-RU" sz="1400" dirty="0">
              <a:latin typeface="Calibri"/>
              <a:ea typeface="Calibri"/>
              <a:cs typeface="Times New Roman"/>
            </a:endParaRPr>
          </a:p>
          <a:p>
            <a:pPr marL="342900" indent="-342900" fontAlgn="auto">
              <a:lnSpc>
                <a:spcPct val="115000"/>
              </a:lnSpc>
              <a:spcBef>
                <a:spcPts val="0"/>
              </a:spcBef>
              <a:spcAft>
                <a:spcPts val="0"/>
              </a:spcAft>
              <a:buFont typeface="+mj-lt"/>
              <a:buAutoNum type="arabicPeriod"/>
              <a:defRPr/>
            </a:pPr>
            <a:r>
              <a:rPr lang="ru-RU" dirty="0">
                <a:latin typeface="Times New Roman"/>
                <a:ea typeface="Calibri"/>
                <a:cs typeface="Times New Roman"/>
              </a:rPr>
              <a:t>Можно ли одновременно взять несколько больничных листов?</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Можно, если работник совместитель;</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Нельзя, больничный  начисляется по основному месту работы.</a:t>
            </a:r>
            <a:endParaRPr lang="ru-RU" sz="1400" dirty="0">
              <a:latin typeface="Calibri"/>
              <a:ea typeface="Calibri"/>
              <a:cs typeface="Times New Roman"/>
            </a:endParaRPr>
          </a:p>
          <a:p>
            <a:pPr marL="342900" indent="-342900" fontAlgn="auto">
              <a:lnSpc>
                <a:spcPct val="115000"/>
              </a:lnSpc>
              <a:spcBef>
                <a:spcPts val="0"/>
              </a:spcBef>
              <a:spcAft>
                <a:spcPts val="0"/>
              </a:spcAft>
              <a:buFont typeface="+mj-lt"/>
              <a:buAutoNum type="arabicPeriod"/>
              <a:defRPr/>
            </a:pPr>
            <a:r>
              <a:rPr lang="ru-RU" dirty="0">
                <a:latin typeface="Times New Roman"/>
                <a:ea typeface="Calibri"/>
                <a:cs typeface="Times New Roman"/>
              </a:rPr>
              <a:t>Какая сумма в зарплате не облагается налогом?</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400 руб. на работника и 300 руб. на ребёнка;</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400 руб. на работника и 1000 руб. на ребёнка;</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Вся сумма облагается налогом.</a:t>
            </a:r>
            <a:endParaRPr lang="ru-RU" sz="1400" dirty="0">
              <a:latin typeface="Calibri"/>
              <a:ea typeface="Calibri"/>
              <a:cs typeface="Times New Roman"/>
            </a:endParaRPr>
          </a:p>
          <a:p>
            <a:pPr marL="342900" indent="-342900" fontAlgn="auto">
              <a:lnSpc>
                <a:spcPct val="115000"/>
              </a:lnSpc>
              <a:spcBef>
                <a:spcPts val="0"/>
              </a:spcBef>
              <a:spcAft>
                <a:spcPts val="0"/>
              </a:spcAft>
              <a:buFont typeface="+mj-lt"/>
              <a:buAutoNum type="arabicPeriod"/>
              <a:defRPr/>
            </a:pPr>
            <a:r>
              <a:rPr lang="ru-RU" dirty="0">
                <a:latin typeface="Times New Roman"/>
                <a:ea typeface="Calibri"/>
                <a:cs typeface="Times New Roman"/>
              </a:rPr>
              <a:t>По каким документам работнику начисляется льготный подоходный налог?</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По паспорту и копии свидетельства о рождении;</a:t>
            </a:r>
            <a:endParaRPr lang="ru-RU" sz="1400" dirty="0">
              <a:latin typeface="Calibri"/>
              <a:ea typeface="Calibri"/>
              <a:cs typeface="Times New Roman"/>
            </a:endParaRPr>
          </a:p>
          <a:p>
            <a:pPr marL="742950" lvl="1" indent="-285750" fontAlgn="auto">
              <a:lnSpc>
                <a:spcPct val="115000"/>
              </a:lnSpc>
              <a:spcBef>
                <a:spcPts val="0"/>
              </a:spcBef>
              <a:spcAft>
                <a:spcPts val="0"/>
              </a:spcAft>
              <a:buFont typeface="+mj-lt"/>
              <a:buAutoNum type="arabicPeriod"/>
              <a:defRPr/>
            </a:pPr>
            <a:r>
              <a:rPr lang="ru-RU" dirty="0">
                <a:latin typeface="Times New Roman"/>
                <a:ea typeface="Calibri"/>
                <a:cs typeface="Times New Roman"/>
              </a:rPr>
              <a:t>По заявлению работника.</a:t>
            </a:r>
            <a:endParaRPr lang="ru-RU" sz="1400" dirty="0">
              <a:latin typeface="Calibri"/>
              <a:ea typeface="Calibri"/>
              <a:cs typeface="Times New Roman"/>
            </a:endParaRPr>
          </a:p>
          <a:p>
            <a:pPr fontAlgn="auto">
              <a:spcBef>
                <a:spcPts val="0"/>
              </a:spcBef>
              <a:spcAft>
                <a:spcPts val="0"/>
              </a:spcAft>
              <a:defRPr/>
            </a:pPr>
            <a:r>
              <a:rPr lang="ru-RU" b="1" dirty="0">
                <a:latin typeface="Times New Roman"/>
                <a:ea typeface="Times New Roman"/>
                <a:cs typeface="+mn-cs"/>
              </a:rPr>
              <a:t>                            </a:t>
            </a:r>
            <a:endParaRPr lang="ru-RU" dirty="0">
              <a:latin typeface="Times New Roman"/>
              <a:ea typeface="Times New Roman"/>
              <a:cs typeface="+mn-cs"/>
            </a:endParaRPr>
          </a:p>
        </p:txBody>
      </p:sp>
    </p:spTree>
  </p:cSld>
  <p:clrMapOvr>
    <a:masterClrMapping/>
  </p:clrMapOvr>
  <p:transition spd="slow" advClick="0"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1" name="Прямоугольник 1"/>
          <p:cNvSpPr>
            <a:spLocks noChangeArrowheads="1"/>
          </p:cNvSpPr>
          <p:nvPr/>
        </p:nvSpPr>
        <p:spPr bwMode="auto">
          <a:xfrm>
            <a:off x="755650" y="260350"/>
            <a:ext cx="7704138" cy="1912938"/>
          </a:xfrm>
          <a:prstGeom prst="rect">
            <a:avLst/>
          </a:prstGeom>
          <a:noFill/>
          <a:ln w="9525">
            <a:noFill/>
            <a:miter lim="800000"/>
            <a:headEnd/>
            <a:tailEnd/>
          </a:ln>
        </p:spPr>
        <p:txBody>
          <a:bodyPr>
            <a:spAutoFit/>
          </a:bodyPr>
          <a:lstStyle/>
          <a:p>
            <a:r>
              <a:rPr lang="ru-RU" sz="1400" b="1">
                <a:latin typeface="Times New Roman" pitchFamily="18" charset="0"/>
                <a:cs typeface="Times New Roman" pitchFamily="18" charset="0"/>
              </a:rPr>
              <a:t>Результаты мониторинга по проверке правовых знаний членов профсоюза                             МБОУ «</a:t>
            </a:r>
            <a:r>
              <a:rPr lang="ru-RU" sz="1400">
                <a:latin typeface="Times New Roman" pitchFamily="18" charset="0"/>
                <a:cs typeface="Times New Roman" pitchFamily="18" charset="0"/>
              </a:rPr>
              <a:t>СОШ№2г.Гудермеса»  </a:t>
            </a:r>
          </a:p>
          <a:p>
            <a:endParaRPr lang="ru-RU" sz="1400">
              <a:latin typeface="Times New Roman" pitchFamily="18" charset="0"/>
              <a:cs typeface="Times New Roman" pitchFamily="18" charset="0"/>
            </a:endParaRPr>
          </a:p>
          <a:p>
            <a:r>
              <a:rPr lang="ru-RU" sz="1400">
                <a:latin typeface="Times New Roman" pitchFamily="18" charset="0"/>
                <a:cs typeface="Times New Roman" pitchFamily="18" charset="0"/>
              </a:rPr>
              <a:t>В мониторинге приняли участие  84 членов профсоюза    «</a:t>
            </a:r>
          </a:p>
          <a:p>
            <a:pPr>
              <a:lnSpc>
                <a:spcPct val="115000"/>
              </a:lnSpc>
              <a:buFont typeface="Symbol" pitchFamily="18" charset="2"/>
              <a:buChar char=""/>
            </a:pPr>
            <a:r>
              <a:rPr lang="ru-RU" sz="1400">
                <a:latin typeface="Times New Roman" pitchFamily="18" charset="0"/>
                <a:ea typeface="Calibri" pitchFamily="34" charset="0"/>
                <a:cs typeface="Times New Roman" pitchFamily="18" charset="0"/>
              </a:rPr>
              <a:t>высокий уровень знаний – 75 человек;</a:t>
            </a:r>
            <a:endParaRPr lang="ru-RU" sz="1400">
              <a:latin typeface="Calibri" pitchFamily="34" charset="0"/>
              <a:ea typeface="Calibri" pitchFamily="34" charset="0"/>
              <a:cs typeface="Times New Roman" pitchFamily="18" charset="0"/>
            </a:endParaRPr>
          </a:p>
          <a:p>
            <a:pPr>
              <a:lnSpc>
                <a:spcPct val="115000"/>
              </a:lnSpc>
              <a:buFont typeface="Symbol" pitchFamily="18" charset="2"/>
              <a:buChar char=""/>
            </a:pPr>
            <a:r>
              <a:rPr lang="ru-RU" sz="1400">
                <a:latin typeface="Times New Roman" pitchFamily="18" charset="0"/>
                <a:ea typeface="Calibri" pitchFamily="34" charset="0"/>
                <a:cs typeface="Times New Roman" pitchFamily="18" charset="0"/>
              </a:rPr>
              <a:t>средний уровень знаний –    9 человека;</a:t>
            </a:r>
            <a:endParaRPr lang="ru-RU" sz="1400">
              <a:latin typeface="Calibri" pitchFamily="34" charset="0"/>
              <a:ea typeface="Calibri" pitchFamily="34" charset="0"/>
              <a:cs typeface="Times New Roman" pitchFamily="18" charset="0"/>
            </a:endParaRPr>
          </a:p>
          <a:p>
            <a:pPr>
              <a:lnSpc>
                <a:spcPct val="115000"/>
              </a:lnSpc>
              <a:buFont typeface="Symbol" pitchFamily="18" charset="2"/>
              <a:buChar char=""/>
            </a:pPr>
            <a:r>
              <a:rPr lang="ru-RU" sz="1400">
                <a:latin typeface="Times New Roman" pitchFamily="18" charset="0"/>
                <a:ea typeface="Calibri" pitchFamily="34" charset="0"/>
                <a:cs typeface="Times New Roman" pitchFamily="18" charset="0"/>
              </a:rPr>
              <a:t>низкий уровень знаний –      0 человек.</a:t>
            </a:r>
            <a:endParaRPr lang="ru-RU" sz="1400">
              <a:latin typeface="Calibri" pitchFamily="34" charset="0"/>
              <a:ea typeface="Calibri" pitchFamily="34" charset="0"/>
              <a:cs typeface="Times New Roman" pitchFamily="18" charset="0"/>
            </a:endParaRPr>
          </a:p>
          <a:p>
            <a:r>
              <a:rPr lang="ru-RU" sz="1400">
                <a:latin typeface="Times New Roman" pitchFamily="18" charset="0"/>
                <a:cs typeface="Times New Roman" pitchFamily="18" charset="0"/>
              </a:rPr>
              <a:t> </a:t>
            </a:r>
          </a:p>
        </p:txBody>
      </p:sp>
      <p:sp>
        <p:nvSpPr>
          <p:cNvPr id="1248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Verdana" pitchFamily="34" charset="0"/>
            </a:endParaRPr>
          </a:p>
        </p:txBody>
      </p:sp>
      <p:graphicFrame>
        <p:nvGraphicFramePr>
          <p:cNvPr id="12480" name="Object 192"/>
          <p:cNvGraphicFramePr>
            <a:graphicFrameLocks/>
          </p:cNvGraphicFramePr>
          <p:nvPr/>
        </p:nvGraphicFramePr>
        <p:xfrm>
          <a:off x="1258888" y="2420938"/>
          <a:ext cx="4464050" cy="3937000"/>
        </p:xfrm>
        <a:graphic>
          <a:graphicData uri="http://schemas.openxmlformats.org/presentationml/2006/ole">
            <mc:AlternateContent xmlns:mc="http://schemas.openxmlformats.org/markup-compatibility/2006">
              <mc:Choice xmlns:v="urn:schemas-microsoft-com:vml" Requires="v">
                <p:oleObj spid="_x0000_s12481" name="Диаграмма" r:id="rId3" imgW="5572057" imgH="4800600" progId="">
                  <p:embed/>
                </p:oleObj>
              </mc:Choice>
              <mc:Fallback>
                <p:oleObj name="Диаграмма" r:id="rId3" imgW="5572057" imgH="4800600" progId="">
                  <p:embed/>
                  <p:pic>
                    <p:nvPicPr>
                      <p:cNvPr id="0" name="Picture 19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2420938"/>
                        <a:ext cx="4464050" cy="393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advClick="0" advTm="6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Прямоугольник 1"/>
          <p:cNvSpPr>
            <a:spLocks noChangeArrowheads="1"/>
          </p:cNvSpPr>
          <p:nvPr/>
        </p:nvSpPr>
        <p:spPr bwMode="auto">
          <a:xfrm>
            <a:off x="685800" y="908050"/>
            <a:ext cx="7632700" cy="5264150"/>
          </a:xfrm>
          <a:prstGeom prst="rect">
            <a:avLst/>
          </a:prstGeom>
          <a:noFill/>
          <a:ln w="9525">
            <a:noFill/>
            <a:miter lim="800000"/>
            <a:headEnd/>
            <a:tailEnd/>
          </a:ln>
        </p:spPr>
        <p:txBody>
          <a:bodyPr>
            <a:spAutoFit/>
          </a:bodyPr>
          <a:lstStyle/>
          <a:p>
            <a:pPr algn="ctr"/>
            <a:r>
              <a:rPr lang="ru-RU" sz="2400" b="1">
                <a:latin typeface="Monotype Corsiva" pitchFamily="66" charset="0"/>
                <a:cs typeface="Times New Roman" pitchFamily="18" charset="0"/>
              </a:rPr>
              <a:t>ВЫВОДЫ: В    ПРОФСОЮЗЕ   БЫТЬ ВЫГОДНО!</a:t>
            </a:r>
            <a:endParaRPr lang="ru-RU" sz="2400">
              <a:latin typeface="Times New Roman" pitchFamily="18" charset="0"/>
              <a:cs typeface="Times New Roman" pitchFamily="18" charset="0"/>
            </a:endParaRPr>
          </a:p>
          <a:p>
            <a:r>
              <a:rPr lang="ru-RU" sz="2400">
                <a:latin typeface="Times New Roman" pitchFamily="18" charset="0"/>
                <a:cs typeface="Times New Roman" pitchFamily="18" charset="0"/>
              </a:rPr>
              <a:t>     </a:t>
            </a:r>
            <a:r>
              <a:rPr lang="ru-RU" sz="2400" b="1">
                <a:latin typeface="Times New Roman" pitchFamily="18" charset="0"/>
                <a:cs typeface="Times New Roman" pitchFamily="18" charset="0"/>
              </a:rPr>
              <a:t> </a:t>
            </a:r>
            <a:r>
              <a:rPr lang="ru-RU" sz="2400" b="1">
                <a:latin typeface="Monotype Corsiva" pitchFamily="66" charset="0"/>
                <a:cs typeface="Times New Roman" pitchFamily="18" charset="0"/>
              </a:rPr>
              <a:t>Есть профсоюзная организация - есть орган, выступающий от имени работников.    Есть профсоюзная организация - есть коллективный договор, есть возможность контролировать соблюдение прав и гарантий работников.    Есть профсоюзная организация - есть возможность защиты социальных гарантий в реализации права на труд. </a:t>
            </a:r>
            <a:endParaRPr lang="ru-RU" sz="2400">
              <a:latin typeface="Times New Roman" pitchFamily="18" charset="0"/>
              <a:cs typeface="Times New Roman" pitchFamily="18" charset="0"/>
            </a:endParaRPr>
          </a:p>
          <a:p>
            <a:pPr algn="just"/>
            <a:r>
              <a:rPr lang="ru-RU" sz="2400" b="1">
                <a:latin typeface="Monotype Corsiva" pitchFamily="66" charset="0"/>
                <a:cs typeface="Times New Roman" pitchFamily="18" charset="0"/>
              </a:rPr>
              <a:t>   Есть профсоюзная организация - есть возможность получить помощь и поддержку коллег. </a:t>
            </a:r>
            <a:endParaRPr lang="ru-RU" sz="2400">
              <a:latin typeface="Times New Roman" pitchFamily="18" charset="0"/>
              <a:cs typeface="Times New Roman" pitchFamily="18" charset="0"/>
            </a:endParaRPr>
          </a:p>
          <a:p>
            <a:pPr algn="just"/>
            <a:r>
              <a:rPr lang="ru-RU" sz="2400" b="1">
                <a:latin typeface="Monotype Corsiva" pitchFamily="66" charset="0"/>
                <a:cs typeface="Times New Roman" pitchFamily="18" charset="0"/>
              </a:rPr>
              <a:t>   Есть профсоюзная организация - есть возможность получать бесплатную юридическую помощь, обращаться с жалобами и заявлениями по всем вопросам, касающимися защиты прав работников. </a:t>
            </a:r>
            <a:r>
              <a:rPr lang="ru-RU" sz="2400" b="1">
                <a:latin typeface="Times New Roman" pitchFamily="18" charset="0"/>
                <a:cs typeface="Times New Roman" pitchFamily="18" charset="0"/>
              </a:rPr>
              <a:t>    </a:t>
            </a:r>
            <a:endParaRPr lang="ru-RU" sz="2400">
              <a:latin typeface="Times New Roman" pitchFamily="18" charset="0"/>
              <a:cs typeface="Times New Roman" pitchFamily="18" charset="0"/>
            </a:endParaRPr>
          </a:p>
          <a:p>
            <a:pPr algn="ctr"/>
            <a:r>
              <a:rPr lang="ru-RU" sz="2400" b="1">
                <a:latin typeface="Times New Roman" pitchFamily="18" charset="0"/>
                <a:cs typeface="Times New Roman" pitchFamily="18" charset="0"/>
              </a:rPr>
              <a:t>    </a:t>
            </a:r>
            <a:r>
              <a:rPr lang="ru-RU" sz="2400">
                <a:latin typeface="Times New Roman" pitchFamily="18" charset="0"/>
                <a:cs typeface="Times New Roman" pitchFamily="18" charset="0"/>
              </a:rPr>
              <a:t> </a:t>
            </a:r>
          </a:p>
        </p:txBody>
      </p:sp>
    </p:spTree>
  </p:cSld>
  <p:clrMapOvr>
    <a:masterClrMapping/>
  </p:clrMapOvr>
  <p:transition spd="slow" advClick="0" advTm="5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Прямоугольник 4"/>
          <p:cNvSpPr>
            <a:spLocks noChangeArrowheads="1"/>
          </p:cNvSpPr>
          <p:nvPr/>
        </p:nvSpPr>
        <p:spPr bwMode="auto">
          <a:xfrm>
            <a:off x="428625" y="260350"/>
            <a:ext cx="8286750" cy="1477963"/>
          </a:xfrm>
          <a:prstGeom prst="rect">
            <a:avLst/>
          </a:prstGeom>
          <a:noFill/>
          <a:ln w="9525">
            <a:noFill/>
            <a:miter lim="800000"/>
            <a:headEnd/>
            <a:tailEnd/>
          </a:ln>
        </p:spPr>
        <p:txBody>
          <a:bodyPr>
            <a:spAutoFit/>
          </a:bodyPr>
          <a:lstStyle/>
          <a:p>
            <a:r>
              <a:rPr lang="ru-RU" b="1">
                <a:solidFill>
                  <a:srgbClr val="0000FF"/>
                </a:solidFill>
                <a:latin typeface="Monotype Corsiva" pitchFamily="66" charset="0"/>
                <a:cs typeface="Times New Roman" pitchFamily="18" charset="0"/>
              </a:rPr>
              <a:t>                                     </a:t>
            </a:r>
            <a:r>
              <a:rPr lang="ru-RU" b="1">
                <a:latin typeface="Times New Roman" pitchFamily="18" charset="0"/>
                <a:cs typeface="Times New Roman" pitchFamily="18" charset="0"/>
              </a:rPr>
              <a:t>Пресс-релиз </a:t>
            </a:r>
          </a:p>
          <a:p>
            <a:r>
              <a:rPr lang="ru-RU" b="1">
                <a:latin typeface="Times New Roman" pitchFamily="18" charset="0"/>
                <a:cs typeface="Times New Roman" pitchFamily="18" charset="0"/>
              </a:rPr>
              <a:t>    Чеченская  Республика МБОУ «СОШ №2 г. Гудермеса» Гудермесского    муниципального района 3662202, Чеченская Республика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г. Гудермес, ул. Х.Нурадилова. 22,  т. 2-24-40  </a:t>
            </a:r>
            <a:endParaRPr lang="ru-RU">
              <a:latin typeface="Times New Roman" pitchFamily="18" charset="0"/>
              <a:cs typeface="Times New Roman" pitchFamily="18" charset="0"/>
            </a:endParaRPr>
          </a:p>
          <a:p>
            <a:r>
              <a:rPr lang="en-US" b="1" u="sng">
                <a:solidFill>
                  <a:srgbClr val="0000FF"/>
                </a:solidFill>
                <a:latin typeface="Times New Roman" pitchFamily="18" charset="0"/>
                <a:cs typeface="Times New Roman" pitchFamily="18" charset="0"/>
                <a:hlinkClick r:id="rId2"/>
              </a:rPr>
              <a:t>sch2-prof@mail.ru</a:t>
            </a:r>
            <a:r>
              <a:rPr lang="en-US" b="1">
                <a:latin typeface="Times New Roman" pitchFamily="18" charset="0"/>
                <a:cs typeface="Times New Roman" pitchFamily="18" charset="0"/>
              </a:rPr>
              <a:t> reSSovet777.</a:t>
            </a:r>
            <a:endParaRPr lang="ru-RU">
              <a:latin typeface="Verdana" pitchFamily="34" charset="0"/>
            </a:endParaRPr>
          </a:p>
        </p:txBody>
      </p:sp>
      <p:sp>
        <p:nvSpPr>
          <p:cNvPr id="60418" name="Прямоугольник 5"/>
          <p:cNvSpPr>
            <a:spLocks noChangeArrowheads="1"/>
          </p:cNvSpPr>
          <p:nvPr/>
        </p:nvSpPr>
        <p:spPr bwMode="auto">
          <a:xfrm>
            <a:off x="827088" y="2014538"/>
            <a:ext cx="7200900" cy="2862262"/>
          </a:xfrm>
          <a:prstGeom prst="rect">
            <a:avLst/>
          </a:prstGeom>
          <a:noFill/>
          <a:ln w="9525">
            <a:noFill/>
            <a:miter lim="800000"/>
            <a:headEnd/>
            <a:tailEnd/>
          </a:ln>
        </p:spPr>
        <p:txBody>
          <a:bodyPr>
            <a:spAutoFit/>
          </a:bodyPr>
          <a:lstStyle/>
          <a:p>
            <a:pPr indent="449263">
              <a:tabLst>
                <a:tab pos="449263" algn="l"/>
                <a:tab pos="898525" algn="l"/>
                <a:tab pos="2809875" algn="l"/>
              </a:tabLst>
            </a:pPr>
            <a:r>
              <a:rPr lang="en-US" b="1">
                <a:latin typeface="Times New Roman" pitchFamily="18" charset="0"/>
                <a:cs typeface="Times New Roman" pitchFamily="18" charset="0"/>
              </a:rPr>
              <a:t>	</a:t>
            </a:r>
            <a:endParaRPr lang="ru-RU">
              <a:latin typeface="Times New Roman" pitchFamily="18" charset="0"/>
              <a:cs typeface="Times New Roman" pitchFamily="18" charset="0"/>
            </a:endParaRPr>
          </a:p>
          <a:p>
            <a:pPr indent="449263">
              <a:tabLst>
                <a:tab pos="449263" algn="l"/>
                <a:tab pos="898525" algn="l"/>
                <a:tab pos="2809875" algn="l"/>
              </a:tabLst>
            </a:pPr>
            <a:r>
              <a:rPr lang="en-US" b="1">
                <a:latin typeface="Times New Roman" pitchFamily="18" charset="0"/>
                <a:cs typeface="Times New Roman" pitchFamily="18" charset="0"/>
              </a:rPr>
              <a:t>                    </a:t>
            </a:r>
            <a:r>
              <a:rPr lang="ru-RU" b="1">
                <a:latin typeface="Times New Roman" pitchFamily="18" charset="0"/>
                <a:cs typeface="Times New Roman" pitchFamily="18" charset="0"/>
              </a:rPr>
              <a:t>В  профсоюзные ряды</a:t>
            </a:r>
            <a:endParaRPr lang="ru-RU">
              <a:latin typeface="Times New Roman" pitchFamily="18" charset="0"/>
              <a:cs typeface="Times New Roman" pitchFamily="18" charset="0"/>
            </a:endParaRPr>
          </a:p>
          <a:p>
            <a:pPr indent="449263">
              <a:tabLst>
                <a:tab pos="449263" algn="l"/>
                <a:tab pos="898525" algn="l"/>
                <a:tab pos="2809875"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indent="449263">
              <a:tabLst>
                <a:tab pos="449263" algn="l"/>
                <a:tab pos="898525" algn="l"/>
                <a:tab pos="2809875" algn="l"/>
              </a:tabLst>
            </a:pPr>
            <a:r>
              <a:rPr lang="ru-RU" b="1">
                <a:latin typeface="Times New Roman" pitchFamily="18" charset="0"/>
                <a:cs typeface="Times New Roman" pitchFamily="18" charset="0"/>
              </a:rPr>
              <a:t>       </a:t>
            </a:r>
            <a:r>
              <a:rPr lang="ru-RU" b="1">
                <a:solidFill>
                  <a:srgbClr val="FFFFFF"/>
                </a:solidFill>
                <a:latin typeface="Times New Roman" pitchFamily="18" charset="0"/>
                <a:cs typeface="Times New Roman" pitchFamily="18" charset="0"/>
              </a:rPr>
              <a:t>27.09.2014г в МБОУ «СОШ №2 г. Гудермеса» прошло  занятие профсоюзного кружка   по распространению  духовно - нравственных и правовых знаний»на тему: « Мотивация  членства в профсоюз». На занятии была приглашена по собственной инициативе председатель  родительского комитета школы Сайханова Зулай Хакимовна (человек, который  сильно уважает и ценит  труд  Хизир  Магомедовича).</a:t>
            </a:r>
            <a:endParaRPr lang="ru-RU">
              <a:solidFill>
                <a:srgbClr val="FFFFFF"/>
              </a:solidFill>
              <a:latin typeface="Times New Roman" pitchFamily="18" charset="0"/>
              <a:cs typeface="Times New Roman" pitchFamily="18" charset="0"/>
            </a:endParaRPr>
          </a:p>
        </p:txBody>
      </p:sp>
    </p:spTree>
  </p:cSld>
  <p:clrMapOvr>
    <a:masterClrMapping/>
  </p:clrMapOvr>
  <p:transition spd="slow" advClick="0" advTm="6000">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Прямоугольник 1"/>
          <p:cNvSpPr>
            <a:spLocks noChangeArrowheads="1"/>
          </p:cNvSpPr>
          <p:nvPr/>
        </p:nvSpPr>
        <p:spPr bwMode="auto">
          <a:xfrm>
            <a:off x="611188" y="476250"/>
            <a:ext cx="7777162" cy="4802188"/>
          </a:xfrm>
          <a:prstGeom prst="rect">
            <a:avLst/>
          </a:prstGeom>
          <a:noFill/>
          <a:ln w="9525">
            <a:noFill/>
            <a:miter lim="800000"/>
            <a:headEnd/>
            <a:tailEnd/>
          </a:ln>
        </p:spPr>
        <p:txBody>
          <a:bodyPr>
            <a:spAutoFit/>
          </a:bodyPr>
          <a:lstStyle/>
          <a:p>
            <a:pPr indent="449263"/>
            <a:r>
              <a:rPr lang="ru-RU" b="1">
                <a:latin typeface="Times New Roman" pitchFamily="18" charset="0"/>
                <a:cs typeface="Times New Roman" pitchFamily="18" charset="0"/>
              </a:rPr>
              <a:t> Занятие было подготовлено на высоком уровне.  Много частушек, стихов о профсоюзе читали участники  занятия. Сайханова Зулай Хакимовна сказала, что никакие законы государства не нужно вам изучать ,ведь все законы на вашей стороне ,если Вы вступили в Профсоюз. У вас грамотный ,сильный духом лидер ,который борется за ваши права. Это Герзелиев Х.М.  Я читала его книгу «Хроника борьбы», советую и вам прочитать.</a:t>
            </a:r>
            <a:endParaRPr lang="ru-RU">
              <a:latin typeface="Times New Roman" pitchFamily="18" charset="0"/>
              <a:cs typeface="Times New Roman" pitchFamily="18" charset="0"/>
            </a:endParaRPr>
          </a:p>
          <a:p>
            <a:pPr indent="449263"/>
            <a:r>
              <a:rPr lang="ru-RU" b="1">
                <a:latin typeface="Times New Roman" pitchFamily="18" charset="0"/>
                <a:cs typeface="Times New Roman" pitchFamily="18" charset="0"/>
              </a:rPr>
              <a:t>        На этом же занятии были приняты в профсоюз вновь вступившие на работу работники школы.Это Гастемирова Мадина- учитель начальных классов, Ганукаев Х.-сторож, Мусаева З.Т- библиотекарь и другие.</a:t>
            </a:r>
            <a:endParaRPr lang="ru-RU">
              <a:latin typeface="Times New Roman" pitchFamily="18" charset="0"/>
              <a:cs typeface="Times New Roman" pitchFamily="18" charset="0"/>
            </a:endParaRPr>
          </a:p>
          <a:p>
            <a:pPr indent="449263"/>
            <a:r>
              <a:rPr lang="ru-RU" b="1">
                <a:latin typeface="Times New Roman" pitchFamily="18" charset="0"/>
                <a:cs typeface="Times New Roman" pitchFamily="18" charset="0"/>
              </a:rPr>
              <a:t>          Все присутствующие остались довольны  работой  участников  занятие профсоюзного кружка правовых знаний на тему: « Мотивация  членства в профсоюз».  Присутствующими была дана высокая оценка занятию и добрые пожелания руководителю  профкружка правовых знаний МБОУ «СОШ №2 г. Гудермеса» Апандиевой З.А.</a:t>
            </a:r>
            <a:endParaRPr lang="ru-RU">
              <a:latin typeface="Times New Roman" pitchFamily="18" charset="0"/>
              <a:cs typeface="Times New Roman" pitchFamily="18" charset="0"/>
            </a:endParaRPr>
          </a:p>
          <a:p>
            <a:pPr indent="449263"/>
            <a:r>
              <a:rPr lang="ru-RU" b="1">
                <a:latin typeface="Times New Roman" pitchFamily="18" charset="0"/>
                <a:cs typeface="Times New Roman" pitchFamily="18" charset="0"/>
              </a:rPr>
              <a:t> </a:t>
            </a:r>
            <a:endParaRPr lang="ru-RU">
              <a:latin typeface="Verdana"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pic>
        <p:nvPicPr>
          <p:cNvPr id="62466" name="Picture 1"/>
          <p:cNvPicPr>
            <a:picLocks noChangeAspect="1" noChangeArrowheads="1"/>
          </p:cNvPicPr>
          <p:nvPr/>
        </p:nvPicPr>
        <p:blipFill>
          <a:blip r:embed="rId2"/>
          <a:srcRect/>
          <a:stretch>
            <a:fillRect/>
          </a:stretch>
        </p:blipFill>
        <p:spPr bwMode="auto">
          <a:xfrm>
            <a:off x="1000125" y="263525"/>
            <a:ext cx="7143750" cy="4379913"/>
          </a:xfrm>
          <a:prstGeom prst="rect">
            <a:avLst/>
          </a:prstGeom>
          <a:noFill/>
          <a:ln w="9525">
            <a:noFill/>
            <a:miter lim="800000"/>
            <a:headEnd/>
            <a:tailEnd/>
          </a:ln>
        </p:spPr>
      </p:pic>
      <p:sp>
        <p:nvSpPr>
          <p:cNvPr id="62467" name="Прямоугольник 2"/>
          <p:cNvSpPr>
            <a:spLocks noChangeArrowheads="1"/>
          </p:cNvSpPr>
          <p:nvPr/>
        </p:nvSpPr>
        <p:spPr bwMode="auto">
          <a:xfrm>
            <a:off x="1571625" y="3257550"/>
            <a:ext cx="6932613" cy="4154488"/>
          </a:xfrm>
          <a:prstGeom prst="rect">
            <a:avLst/>
          </a:prstGeom>
          <a:noFill/>
          <a:ln w="9525">
            <a:noFill/>
            <a:miter lim="800000"/>
            <a:headEnd/>
            <a:tailEnd/>
          </a:ln>
        </p:spPr>
        <p:txBody>
          <a:bodyPr>
            <a:spAutoFit/>
          </a:bodyPr>
          <a:lstStyle/>
          <a:p>
            <a:pPr indent="449263"/>
            <a:endParaRPr lang="ru-RU" b="1">
              <a:latin typeface="Times New Roman" pitchFamily="18" charset="0"/>
              <a:cs typeface="Times New Roman" pitchFamily="18" charset="0"/>
            </a:endParaRPr>
          </a:p>
          <a:p>
            <a:pPr indent="449263"/>
            <a:endParaRPr lang="ru-RU" b="1">
              <a:latin typeface="Times New Roman" pitchFamily="18" charset="0"/>
              <a:cs typeface="Times New Roman" pitchFamily="18" charset="0"/>
            </a:endParaRPr>
          </a:p>
          <a:p>
            <a:pPr indent="449263"/>
            <a:endParaRPr lang="ru-RU" b="1">
              <a:latin typeface="Times New Roman" pitchFamily="18" charset="0"/>
              <a:cs typeface="Times New Roman" pitchFamily="18" charset="0"/>
            </a:endParaRPr>
          </a:p>
          <a:p>
            <a:pPr indent="449263"/>
            <a:endParaRPr lang="ru-RU" b="1">
              <a:latin typeface="Times New Roman" pitchFamily="18" charset="0"/>
              <a:cs typeface="Times New Roman" pitchFamily="18" charset="0"/>
            </a:endParaRPr>
          </a:p>
          <a:p>
            <a:pPr indent="449263"/>
            <a:endParaRPr lang="ru-RU" b="1">
              <a:latin typeface="Times New Roman" pitchFamily="18" charset="0"/>
              <a:cs typeface="Times New Roman" pitchFamily="18" charset="0"/>
            </a:endParaRPr>
          </a:p>
          <a:p>
            <a:pPr indent="449263"/>
            <a:r>
              <a:rPr lang="ru-RU" b="1">
                <a:latin typeface="Times New Roman" pitchFamily="18" charset="0"/>
                <a:cs typeface="Times New Roman" pitchFamily="18" charset="0"/>
              </a:rPr>
              <a:t>На занятие  кружка правовых знаний по мотивации в членство профсоюза по собственной инициативе была приглашена  председатель родительского  комитета                       Сайханова Зулай Хакимовна.</a:t>
            </a:r>
            <a:endParaRPr lang="ru-RU">
              <a:latin typeface="Times New Roman" pitchFamily="18" charset="0"/>
              <a:cs typeface="Times New Roman" pitchFamily="18" charset="0"/>
            </a:endParaRPr>
          </a:p>
          <a:p>
            <a:pPr indent="449263"/>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indent="449263"/>
            <a:r>
              <a:rPr lang="ru-RU" b="1">
                <a:latin typeface="Times New Roman" pitchFamily="18" charset="0"/>
                <a:cs typeface="Times New Roman" pitchFamily="18" charset="0"/>
              </a:rPr>
              <a:t>Автор  Апандиева З.А.</a:t>
            </a:r>
            <a:endParaRPr lang="ru-RU">
              <a:latin typeface="Times New Roman" pitchFamily="18" charset="0"/>
              <a:cs typeface="Times New Roman" pitchFamily="18" charset="0"/>
            </a:endParaRPr>
          </a:p>
          <a:p>
            <a:pPr indent="449263"/>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indent="449263"/>
            <a:r>
              <a:rPr lang="ru-RU" sz="2400" b="1">
                <a:latin typeface="Times New Roman" pitchFamily="18" charset="0"/>
                <a:cs typeface="Times New Roman" pitchFamily="18" charset="0"/>
              </a:rPr>
              <a:t> </a:t>
            </a:r>
            <a:endParaRPr lang="ru-RU">
              <a:latin typeface="Times New Roman" pitchFamily="18" charset="0"/>
              <a:cs typeface="Times New Roman" pitchFamily="18" charset="0"/>
            </a:endParaRPr>
          </a:p>
          <a:p>
            <a:pPr indent="449263"/>
            <a:r>
              <a:rPr lang="ru-RU" sz="2400" b="1">
                <a:latin typeface="Times New Roman" pitchFamily="18" charset="0"/>
                <a:cs typeface="Times New Roman" pitchFamily="18" charset="0"/>
              </a:rPr>
              <a:t> </a:t>
            </a:r>
            <a:endParaRPr lang="ru-RU">
              <a:latin typeface="Times New Roman" pitchFamily="18" charset="0"/>
              <a:cs typeface="Times New Roman" pitchFamily="18" charset="0"/>
            </a:endParaRPr>
          </a:p>
        </p:txBody>
      </p:sp>
    </p:spTree>
  </p:cSld>
  <p:clrMapOvr>
    <a:masterClrMapping/>
  </p:clrMapOvr>
  <p:transition spd="slow" advClick="0" advTm="6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a:srcRect/>
          <a:stretch>
            <a:fillRect/>
          </a:stretch>
        </p:blipFill>
        <p:spPr bwMode="auto">
          <a:xfrm>
            <a:off x="2236788" y="520700"/>
            <a:ext cx="4670425" cy="5816600"/>
          </a:xfrm>
          <a:prstGeom prst="rect">
            <a:avLst/>
          </a:prstGeom>
          <a:noFill/>
          <a:ln w="9525">
            <a:noFill/>
            <a:miter lim="800000"/>
            <a:headEnd/>
            <a:tailEnd/>
          </a:ln>
        </p:spPr>
      </p:pic>
    </p:spTree>
  </p:cSld>
  <p:clrMapOvr>
    <a:masterClrMapping/>
  </p:clrMapOvr>
  <p:transition spd="slow" advClick="0" advTm="5000">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620688"/>
            <a:ext cx="8136904" cy="5232202"/>
          </a:xfrm>
          <a:prstGeom prst="rect">
            <a:avLst/>
          </a:prstGeom>
        </p:spPr>
        <p:txBody>
          <a:bodyPr>
            <a:spAutoFit/>
          </a:bodyPr>
          <a:lstStyle/>
          <a:p>
            <a:pPr algn="just" fontAlgn="auto">
              <a:spcBef>
                <a:spcPts val="0"/>
              </a:spcBef>
              <a:spcAft>
                <a:spcPts val="0"/>
              </a:spcAft>
              <a:defRPr/>
            </a:pPr>
            <a:r>
              <a:rPr lang="ru-RU" b="1" dirty="0">
                <a:latin typeface="Times New Roman"/>
                <a:ea typeface="Times New Roman"/>
                <a:cs typeface="+mn-cs"/>
              </a:rPr>
              <a:t>Тема занятия</a:t>
            </a:r>
            <a:r>
              <a:rPr lang="ru-RU" dirty="0">
                <a:latin typeface="Times New Roman"/>
                <a:ea typeface="Times New Roman"/>
                <a:cs typeface="+mn-cs"/>
              </a:rPr>
              <a:t>: «</a:t>
            </a:r>
            <a:r>
              <a:rPr lang="ru-RU" b="1" dirty="0">
                <a:solidFill>
                  <a:srgbClr val="002060"/>
                </a:solidFill>
                <a:highlight>
                  <a:srgbClr val="FFFF00"/>
                </a:highlight>
                <a:latin typeface="Times New Roman"/>
                <a:ea typeface="Times New Roman"/>
                <a:cs typeface="+mn-cs"/>
              </a:rPr>
              <a:t>Дисциплина труда и дисциплинарные взыскания»</a:t>
            </a:r>
            <a:r>
              <a:rPr lang="ru-RU" dirty="0">
                <a:solidFill>
                  <a:srgbClr val="002060"/>
                </a:solidFill>
                <a:latin typeface="Times New Roman"/>
                <a:ea typeface="Times New Roman"/>
                <a:cs typeface="+mn-cs"/>
              </a:rPr>
              <a:t> </a:t>
            </a:r>
          </a:p>
          <a:p>
            <a:pPr algn="just" fontAlgn="auto">
              <a:spcBef>
                <a:spcPts val="0"/>
              </a:spcBef>
              <a:spcAft>
                <a:spcPts val="0"/>
              </a:spcAft>
              <a:defRPr/>
            </a:pPr>
            <a:r>
              <a:rPr lang="ru-RU" dirty="0">
                <a:solidFill>
                  <a:srgbClr val="002060"/>
                </a:solidFill>
                <a:latin typeface="Times New Roman"/>
                <a:ea typeface="Times New Roman"/>
                <a:cs typeface="+mn-cs"/>
              </a:rPr>
              <a:t> </a:t>
            </a:r>
          </a:p>
          <a:p>
            <a:pPr algn="just" fontAlgn="auto">
              <a:spcBef>
                <a:spcPts val="0"/>
              </a:spcBef>
              <a:spcAft>
                <a:spcPts val="0"/>
              </a:spcAft>
              <a:defRPr/>
            </a:pPr>
            <a:r>
              <a:rPr lang="ru-RU" dirty="0">
                <a:latin typeface="Times New Roman"/>
                <a:ea typeface="Times New Roman"/>
                <a:cs typeface="+mn-cs"/>
              </a:rPr>
              <a:t>Цель занятия: изучение понятия, видов и порядка применения дисциплинарных взысканий.  </a:t>
            </a:r>
          </a:p>
          <a:p>
            <a:pPr marL="1023620" indent="-566420" algn="just" fontAlgn="auto">
              <a:spcBef>
                <a:spcPts val="0"/>
              </a:spcBef>
              <a:spcAft>
                <a:spcPts val="0"/>
              </a:spcAft>
              <a:defRPr/>
            </a:pPr>
            <a:r>
              <a:rPr lang="ru-RU" sz="2800" dirty="0">
                <a:latin typeface="Arial"/>
                <a:ea typeface="Times New Roman"/>
                <a:cs typeface="Times New Roman"/>
              </a:rPr>
              <a:t>                             План</a:t>
            </a:r>
          </a:p>
          <a:p>
            <a:pPr fontAlgn="auto">
              <a:spcBef>
                <a:spcPts val="0"/>
              </a:spcBef>
              <a:spcAft>
                <a:spcPts val="0"/>
              </a:spcAft>
              <a:defRPr/>
            </a:pPr>
            <a:r>
              <a:rPr lang="ru-RU" dirty="0">
                <a:latin typeface="Times New Roman"/>
                <a:ea typeface="Times New Roman"/>
                <a:cs typeface="+mn-cs"/>
              </a:rPr>
              <a:t>1.Понятие дисциплины труда, дисциплинарного проступка; виды дисциплинарных взысканий, основания их применения; </a:t>
            </a:r>
          </a:p>
          <a:p>
            <a:pPr fontAlgn="auto">
              <a:spcBef>
                <a:spcPts val="0"/>
              </a:spcBef>
              <a:spcAft>
                <a:spcPts val="0"/>
              </a:spcAft>
              <a:defRPr/>
            </a:pPr>
            <a:r>
              <a:rPr lang="ru-RU" dirty="0">
                <a:latin typeface="Times New Roman"/>
                <a:ea typeface="Times New Roman"/>
                <a:cs typeface="+mn-cs"/>
              </a:rPr>
              <a:t>2.Порядок применения дисциплинарных взысканий;       </a:t>
            </a:r>
          </a:p>
          <a:p>
            <a:pPr fontAlgn="auto">
              <a:spcBef>
                <a:spcPts val="0"/>
              </a:spcBef>
              <a:spcAft>
                <a:spcPts val="0"/>
              </a:spcAft>
              <a:defRPr/>
            </a:pPr>
            <a:r>
              <a:rPr lang="ru-RU" dirty="0">
                <a:latin typeface="Times New Roman"/>
                <a:ea typeface="Times New Roman"/>
                <a:cs typeface="+mn-cs"/>
              </a:rPr>
              <a:t>3.Снятие дисциплинарного взыскания.                 </a:t>
            </a:r>
          </a:p>
          <a:p>
            <a:pPr marL="449580" indent="-566420" algn="just" fontAlgn="auto">
              <a:spcBef>
                <a:spcPts val="0"/>
              </a:spcBef>
              <a:spcAft>
                <a:spcPts val="0"/>
              </a:spcAft>
              <a:defRPr/>
            </a:pPr>
            <a:r>
              <a:rPr lang="ru-RU" dirty="0">
                <a:latin typeface="Times New Roman"/>
                <a:ea typeface="Times New Roman"/>
                <a:cs typeface="Times New Roman"/>
              </a:rPr>
              <a:t> </a:t>
            </a:r>
            <a:endParaRPr lang="ru-RU" sz="2800" dirty="0">
              <a:latin typeface="Arial"/>
              <a:ea typeface="Times New Roman"/>
              <a:cs typeface="Times New Roman"/>
            </a:endParaRPr>
          </a:p>
          <a:p>
            <a:pPr marL="449580" indent="-566420" algn="just" fontAlgn="auto">
              <a:spcBef>
                <a:spcPts val="0"/>
              </a:spcBef>
              <a:spcAft>
                <a:spcPts val="0"/>
              </a:spcAft>
              <a:defRPr/>
            </a:pPr>
            <a:r>
              <a:rPr lang="ru-RU" dirty="0">
                <a:latin typeface="Times New Roman"/>
                <a:ea typeface="Times New Roman"/>
                <a:cs typeface="Times New Roman"/>
              </a:rPr>
              <a:t>1.  Понятие дисциплины труда, дисциплинарного проступка.</a:t>
            </a:r>
            <a:endParaRPr lang="ru-RU" sz="2800" dirty="0">
              <a:latin typeface="Arial"/>
              <a:ea typeface="Times New Roman"/>
              <a:cs typeface="Times New Roman"/>
            </a:endParaRPr>
          </a:p>
          <a:p>
            <a:pPr fontAlgn="auto">
              <a:spcBef>
                <a:spcPts val="0"/>
              </a:spcBef>
              <a:spcAft>
                <a:spcPts val="0"/>
              </a:spcAft>
              <a:defRPr/>
            </a:pPr>
            <a:r>
              <a:rPr lang="ru-RU" dirty="0">
                <a:latin typeface="Times New Roman"/>
                <a:ea typeface="Times New Roman"/>
                <a:cs typeface="+mn-cs"/>
              </a:rPr>
              <a:t> </a:t>
            </a:r>
          </a:p>
          <a:p>
            <a:pPr indent="449580" algn="just" fontAlgn="auto">
              <a:spcBef>
                <a:spcPts val="0"/>
              </a:spcBef>
              <a:spcAft>
                <a:spcPts val="0"/>
              </a:spcAft>
              <a:defRPr/>
            </a:pPr>
            <a:r>
              <a:rPr lang="ru-RU" dirty="0">
                <a:latin typeface="Times New Roman"/>
                <a:ea typeface="Times New Roman"/>
                <a:cs typeface="+mn-cs"/>
              </a:rPr>
              <a:t>Трудовой кодекс РФ в статье 189 определяет дисциплину труда как: обязательное для всех работников подчинение правилам поведения, определенным в соответствии с настоящим Кодексом, иными федеральными законами, коллективным договором, соглашениями, локальными нормативными актами (в том числе правилами внутреннего трудового распорядка), трудовым договором.</a:t>
            </a:r>
          </a:p>
        </p:txBody>
      </p:sp>
    </p:spTree>
  </p:cSld>
  <p:clrMapOvr>
    <a:masterClrMapping/>
  </p:clrMapOvr>
  <p:transition spd="slow" advClick="0" advTm="5000">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Прямоугольник 1"/>
          <p:cNvSpPr>
            <a:spLocks noChangeArrowheads="1"/>
          </p:cNvSpPr>
          <p:nvPr/>
        </p:nvSpPr>
        <p:spPr bwMode="auto">
          <a:xfrm>
            <a:off x="684213" y="404813"/>
            <a:ext cx="7991475" cy="3138487"/>
          </a:xfrm>
          <a:prstGeom prst="rect">
            <a:avLst/>
          </a:prstGeom>
          <a:noFill/>
          <a:ln w="9525">
            <a:noFill/>
            <a:miter lim="800000"/>
            <a:headEnd/>
            <a:tailEnd/>
          </a:ln>
        </p:spPr>
        <p:txBody>
          <a:bodyPr>
            <a:spAutoFit/>
          </a:bodyPr>
          <a:lstStyle/>
          <a:p>
            <a:pPr algn="just"/>
            <a:r>
              <a:rPr lang="ru-RU">
                <a:latin typeface="Times New Roman" pitchFamily="18" charset="0"/>
                <a:cs typeface="Times New Roman" pitchFamily="18" charset="0"/>
              </a:rPr>
              <a:t>Дисциплинарным проступком является виновное, противоправное неисполнение или ненадлежащее исполнение работником возложенных на него трудовых обязанностей (нарушение правил внутреннего трудового распорядка, должностных инструкций, положений, приказов руководителя, технических правил и т.п.). </a:t>
            </a:r>
          </a:p>
          <a:p>
            <a:pPr algn="just"/>
            <a:r>
              <a:rPr lang="ru-RU" b="1">
                <a:latin typeface="Times New Roman" pitchFamily="18" charset="0"/>
                <a:cs typeface="Times New Roman" pitchFamily="18" charset="0"/>
              </a:rPr>
              <a:t>	</a:t>
            </a:r>
            <a:r>
              <a:rPr lang="ru-RU">
                <a:latin typeface="Times New Roman" pitchFamily="18" charset="0"/>
                <a:cs typeface="Times New Roman" pitchFamily="18" charset="0"/>
              </a:rPr>
              <a:t>За совершение дисциплинарного проступка, работодатель наделен                                       правом, применять дисциплинарные взыскания:</a:t>
            </a:r>
          </a:p>
          <a:p>
            <a:pPr algn="just"/>
            <a:r>
              <a:rPr lang="ru-RU">
                <a:latin typeface="Times New Roman" pitchFamily="18" charset="0"/>
                <a:cs typeface="Times New Roman" pitchFamily="18" charset="0"/>
              </a:rPr>
              <a:t>                   замечание;</a:t>
            </a:r>
          </a:p>
          <a:p>
            <a:pPr algn="just"/>
            <a:r>
              <a:rPr lang="ru-RU">
                <a:latin typeface="Times New Roman" pitchFamily="18" charset="0"/>
                <a:cs typeface="Times New Roman" pitchFamily="18" charset="0"/>
              </a:rPr>
              <a:t>          выговор;</a:t>
            </a:r>
          </a:p>
          <a:p>
            <a:pPr algn="just"/>
            <a:r>
              <a:rPr lang="ru-RU">
                <a:latin typeface="Times New Roman" pitchFamily="18" charset="0"/>
                <a:cs typeface="Times New Roman" pitchFamily="18" charset="0"/>
              </a:rPr>
              <a:t>          увольнение по основаниям (ч.3 ст.192 ТК РФ)</a:t>
            </a:r>
          </a:p>
          <a:p>
            <a:pPr algn="just"/>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sp>
        <p:nvSpPr>
          <p:cNvPr id="65538" name="Прямоугольник 2"/>
          <p:cNvSpPr>
            <a:spLocks noChangeArrowheads="1"/>
          </p:cNvSpPr>
          <p:nvPr/>
        </p:nvSpPr>
        <p:spPr bwMode="auto">
          <a:xfrm>
            <a:off x="250825" y="3429000"/>
            <a:ext cx="8605838" cy="2586038"/>
          </a:xfrm>
          <a:prstGeom prst="rect">
            <a:avLst/>
          </a:prstGeom>
          <a:noFill/>
          <a:ln w="9525">
            <a:noFill/>
            <a:miter lim="800000"/>
            <a:headEnd/>
            <a:tailEnd/>
          </a:ln>
        </p:spPr>
        <p:txBody>
          <a:bodyPr>
            <a:spAutoFit/>
          </a:bodyPr>
          <a:lstStyle/>
          <a:p>
            <a:pPr marL="457200"/>
            <a:r>
              <a:rPr lang="ru-RU" b="1">
                <a:latin typeface="Times New Roman" pitchFamily="18" charset="0"/>
                <a:cs typeface="Times New Roman" pitchFamily="18" charset="0"/>
              </a:rPr>
              <a:t>2.      Порядок применения дисциплинарных взысканий.</a:t>
            </a:r>
            <a:endParaRPr lang="ru-RU">
              <a:latin typeface="Times New Roman" pitchFamily="18" charset="0"/>
              <a:cs typeface="Times New Roman" pitchFamily="18" charset="0"/>
            </a:endParaRPr>
          </a:p>
          <a:p>
            <a:pPr marL="457200" algn="ctr"/>
            <a:r>
              <a:rPr lang="ru-RU">
                <a:latin typeface="Times New Roman" pitchFamily="18" charset="0"/>
                <a:cs typeface="Times New Roman" pitchFamily="18" charset="0"/>
              </a:rPr>
              <a:t> </a:t>
            </a:r>
          </a:p>
          <a:p>
            <a:pPr marL="457200" algn="just"/>
            <a:r>
              <a:rPr lang="ru-RU">
                <a:latin typeface="Times New Roman" pitchFamily="18" charset="0"/>
                <a:cs typeface="Times New Roman" pitchFamily="18" charset="0"/>
              </a:rPr>
              <a:t>Дисциплинарным проступком могут быть признаны только такие противоправные действия (бездействия) работника, которые непосредственно связаны с исполнением им трудовых обязанностей, о которых он был уведомлен под роспись. Работник расписывается в соответствующем документе – это означает, что он знает о своих трудовых обязанностях и т.д. В случае, если работник не был ознакомлен под роспись со своими трудовыми обязанностями, применение к нему дисциплинарного взыскания незаконно.</a:t>
            </a:r>
          </a:p>
        </p:txBody>
      </p:sp>
    </p:spTree>
  </p:cSld>
  <p:clrMapOvr>
    <a:masterClrMapping/>
  </p:clrMapOvr>
  <p:transition spd="slow" advClick="0" advTm="5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pic>
        <p:nvPicPr>
          <p:cNvPr id="19458" name="Picture 1"/>
          <p:cNvPicPr>
            <a:picLocks noChangeAspect="1" noChangeArrowheads="1"/>
          </p:cNvPicPr>
          <p:nvPr/>
        </p:nvPicPr>
        <p:blipFill>
          <a:blip r:embed="rId2"/>
          <a:srcRect/>
          <a:stretch>
            <a:fillRect/>
          </a:stretch>
        </p:blipFill>
        <p:spPr bwMode="auto">
          <a:xfrm>
            <a:off x="539750" y="333375"/>
            <a:ext cx="4537075" cy="2492375"/>
          </a:xfrm>
          <a:prstGeom prst="rect">
            <a:avLst/>
          </a:prstGeom>
          <a:noFill/>
          <a:ln w="9525">
            <a:noFill/>
            <a:miter lim="800000"/>
            <a:headEnd/>
            <a:tailEnd/>
          </a:ln>
        </p:spPr>
      </p:pic>
      <p:sp>
        <p:nvSpPr>
          <p:cNvPr id="19459" name="Прямоугольник 2"/>
          <p:cNvSpPr>
            <a:spLocks noChangeArrowheads="1"/>
          </p:cNvSpPr>
          <p:nvPr/>
        </p:nvSpPr>
        <p:spPr bwMode="auto">
          <a:xfrm rot="911692">
            <a:off x="5218113" y="1255713"/>
            <a:ext cx="4968875" cy="647700"/>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 ВЕРНУЛСЯ В СВОЮ ГАВАНЬ.                                                                         ВМЕСТЕ ДРУЖНАЯ СЕМЬЯ.  </a:t>
            </a:r>
            <a:endParaRPr lang="ru-RU">
              <a:latin typeface="Verdana" pitchFamily="34" charset="0"/>
            </a:endParaRPr>
          </a:p>
        </p:txBody>
      </p:sp>
      <p:sp>
        <p:nvSpPr>
          <p:cNvPr id="19460"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pic>
        <p:nvPicPr>
          <p:cNvPr id="19461" name="Picture 3"/>
          <p:cNvPicPr>
            <a:picLocks noChangeAspect="1" noChangeArrowheads="1"/>
          </p:cNvPicPr>
          <p:nvPr/>
        </p:nvPicPr>
        <p:blipFill>
          <a:blip r:embed="rId3"/>
          <a:srcRect/>
          <a:stretch>
            <a:fillRect/>
          </a:stretch>
        </p:blipFill>
        <p:spPr bwMode="auto">
          <a:xfrm>
            <a:off x="3851275" y="3357563"/>
            <a:ext cx="4854575" cy="2447925"/>
          </a:xfrm>
          <a:prstGeom prst="rect">
            <a:avLst/>
          </a:prstGeom>
          <a:noFill/>
          <a:ln w="9525">
            <a:noFill/>
            <a:miter lim="800000"/>
            <a:headEnd/>
            <a:tailEnd/>
          </a:ln>
        </p:spPr>
      </p:pic>
      <p:sp>
        <p:nvSpPr>
          <p:cNvPr id="19462" name="Прямоугольник 4"/>
          <p:cNvSpPr>
            <a:spLocks noChangeArrowheads="1"/>
          </p:cNvSpPr>
          <p:nvPr/>
        </p:nvSpPr>
        <p:spPr bwMode="auto">
          <a:xfrm rot="-301894">
            <a:off x="74613" y="3632200"/>
            <a:ext cx="4835525" cy="1754188"/>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ТАК  ВНИМАТЕЛЬНО НАБЛЮДАЮТ  РАБОТНИКИ  ШКОЛЫ                            ЗА ХОДОМ  РАБОТЫ РАБОЧЕЙ ГРУППЫ КРУЖКОВОГО ЗАНЯТИЯ НА ТЕМУ: «ВЫПОЛНЕНИЕ  УСЛОВИЙ  КОЛЛЕКТИВНОГО  ДОГОВОРА».  </a:t>
            </a:r>
            <a:endParaRPr lang="ru-RU">
              <a:latin typeface="Times New Roman" pitchFamily="18" charset="0"/>
              <a:cs typeface="Times New Roman" pitchFamily="18" charset="0"/>
            </a:endParaRPr>
          </a:p>
        </p:txBody>
      </p:sp>
      <p:pic>
        <p:nvPicPr>
          <p:cNvPr id="19463" name="Picture 3"/>
          <p:cNvPicPr>
            <a:picLocks noChangeAspect="1" noChangeArrowheads="1"/>
          </p:cNvPicPr>
          <p:nvPr/>
        </p:nvPicPr>
        <p:blipFill>
          <a:blip r:embed="rId3"/>
          <a:srcRect/>
          <a:stretch>
            <a:fillRect/>
          </a:stretch>
        </p:blipFill>
        <p:spPr bwMode="auto">
          <a:xfrm>
            <a:off x="3851275" y="3411538"/>
            <a:ext cx="4854575" cy="2447925"/>
          </a:xfrm>
          <a:prstGeom prst="rect">
            <a:avLst/>
          </a:prstGeom>
          <a:noFill/>
          <a:ln w="9525">
            <a:noFill/>
            <a:miter lim="800000"/>
            <a:headEnd/>
            <a:tailEnd/>
          </a:ln>
        </p:spPr>
      </p:pic>
      <p:pic>
        <p:nvPicPr>
          <p:cNvPr id="19464" name="Picture 1"/>
          <p:cNvPicPr>
            <a:picLocks noChangeAspect="1" noChangeArrowheads="1"/>
          </p:cNvPicPr>
          <p:nvPr/>
        </p:nvPicPr>
        <p:blipFill>
          <a:blip r:embed="rId2"/>
          <a:srcRect/>
          <a:stretch>
            <a:fillRect/>
          </a:stretch>
        </p:blipFill>
        <p:spPr bwMode="auto">
          <a:xfrm>
            <a:off x="466725" y="333375"/>
            <a:ext cx="4537075" cy="2492375"/>
          </a:xfrm>
          <a:prstGeom prst="rect">
            <a:avLst/>
          </a:prstGeom>
          <a:noFill/>
          <a:ln w="9525">
            <a:noFill/>
            <a:miter lim="800000"/>
            <a:headEnd/>
            <a:tailEnd/>
          </a:ln>
        </p:spPr>
      </p:pic>
      <p:pic>
        <p:nvPicPr>
          <p:cNvPr id="19465" name="Picture 1"/>
          <p:cNvPicPr>
            <a:picLocks noChangeAspect="1" noChangeArrowheads="1"/>
          </p:cNvPicPr>
          <p:nvPr/>
        </p:nvPicPr>
        <p:blipFill>
          <a:blip r:embed="rId2"/>
          <a:srcRect/>
          <a:stretch>
            <a:fillRect/>
          </a:stretch>
        </p:blipFill>
        <p:spPr bwMode="auto">
          <a:xfrm>
            <a:off x="473075" y="333375"/>
            <a:ext cx="4537075" cy="2492375"/>
          </a:xfrm>
          <a:prstGeom prst="rect">
            <a:avLst/>
          </a:prstGeom>
          <a:noFill/>
          <a:ln w="9525">
            <a:noFill/>
            <a:miter lim="800000"/>
            <a:headEnd/>
            <a:tailEnd/>
          </a:ln>
        </p:spPr>
      </p:pic>
    </p:spTree>
  </p:cSld>
  <p:clrMapOvr>
    <a:masterClrMapping/>
  </p:clrMapOvr>
  <p:transition spd="slow" advClick="0" advTm="5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Прямоугольник 1"/>
          <p:cNvSpPr>
            <a:spLocks noChangeArrowheads="1"/>
          </p:cNvSpPr>
          <p:nvPr/>
        </p:nvSpPr>
        <p:spPr bwMode="auto">
          <a:xfrm>
            <a:off x="323850" y="765175"/>
            <a:ext cx="8351838" cy="4524375"/>
          </a:xfrm>
          <a:prstGeom prst="rect">
            <a:avLst/>
          </a:prstGeom>
          <a:noFill/>
          <a:ln w="9525">
            <a:noFill/>
            <a:miter lim="800000"/>
            <a:headEnd/>
            <a:tailEnd/>
          </a:ln>
        </p:spPr>
        <p:txBody>
          <a:bodyPr>
            <a:spAutoFit/>
          </a:bodyPr>
          <a:lstStyle/>
          <a:p>
            <a:pPr algn="just"/>
            <a:r>
              <a:rPr lang="ru-RU">
                <a:latin typeface="Times New Roman" pitchFamily="18" charset="0"/>
                <a:cs typeface="Times New Roman" pitchFamily="18" charset="0"/>
              </a:rPr>
              <a:t>Прежде всего, должна быть выяснена причина (уважительная или неуважительная) совершения дисциплинарного проступка. Для этого  работодатель должен предъявить работнику требование о представлении письменных объяснений. У работника есть два рабочих дня на то, чтобы составить объяснительную записку и передать ее руководству. </a:t>
            </a:r>
          </a:p>
          <a:p>
            <a:pPr algn="just"/>
            <a:r>
              <a:rPr lang="ru-RU">
                <a:latin typeface="Times New Roman" pitchFamily="18" charset="0"/>
                <a:cs typeface="Times New Roman" pitchFamily="18" charset="0"/>
              </a:rPr>
              <a:t>Работодатель обязательно должен обеспечить письменные доказательства того, что он выполнил все требования закона. В частности, требование к работнику о письменном объяснении может быть предъявлено в устной форме, только если работник тут же сядет писать объяснения. Если же работник лишь пообещает написать, но не напишет объяснительную, работодатель никогда не сможет доказать, что требовал объяснений. Следовательно, требование нужно оформить документально. Таким документом может быть либо акт, в котором зафиксирован факт предъявления к работнику соответствующего требования, либо уведомление о представлении письменных объяснений. Обязательно в документе должно быть указано, что работника поставили в известность о двухдневном сроке, предписанном ст. 193 ТК РФ.</a:t>
            </a:r>
          </a:p>
        </p:txBody>
      </p:sp>
    </p:spTree>
  </p:cSld>
  <p:clrMapOvr>
    <a:masterClrMapping/>
  </p:clrMapOvr>
  <p:transition spd="slow" advClick="0" advTm="5000">
    <p:circl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Прямоугольник 1"/>
          <p:cNvSpPr>
            <a:spLocks noChangeArrowheads="1"/>
          </p:cNvSpPr>
          <p:nvPr/>
        </p:nvSpPr>
        <p:spPr bwMode="auto">
          <a:xfrm>
            <a:off x="468313" y="188913"/>
            <a:ext cx="7991475" cy="5078412"/>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Представляется, что одновременно в уведомление можно добавить информацию на случай отказа получения его работником.  </a:t>
            </a:r>
          </a:p>
          <a:p>
            <a:pPr indent="449263" algn="just"/>
            <a:r>
              <a:rPr lang="ru-RU">
                <a:latin typeface="Times New Roman" pitchFamily="18" charset="0"/>
                <a:cs typeface="Times New Roman" pitchFamily="18" charset="0"/>
              </a:rPr>
              <a:t>	Отказ работника дать объяснение не является препятствием для применения дисциплинарного взыскания.</a:t>
            </a:r>
          </a:p>
          <a:p>
            <a:pPr indent="449263" algn="just"/>
            <a:r>
              <a:rPr lang="ru-RU">
                <a:latin typeface="Times New Roman" pitchFamily="18" charset="0"/>
                <a:cs typeface="Times New Roman" pitchFamily="18" charset="0"/>
              </a:rPr>
              <a:t>	Дисциплинарное взыскание применяется не позднее одного месяца со дня обнаружения проступка, не считая времени болезни работника, пребывания его в отпуске, а также времени, необходимого на учет мнения представительного органа работников. Однако использование дней отдыха (отгулов) независимо от их продолжительности, не прерывает течение указанного срока. Днем обнаружения проступка, с которого начинается течение месячного срока, считается день, когда лицу, которому по работе (службе) подчинен работник, стало известно о совершении проступка, независимо от того, наделено ли оно правом наложения дисциплинарных взысканий.</a:t>
            </a:r>
          </a:p>
          <a:p>
            <a:pPr indent="449263" algn="just"/>
            <a:r>
              <a:rPr lang="ru-RU">
                <a:latin typeface="Times New Roman" pitchFamily="18" charset="0"/>
                <a:cs typeface="Times New Roman" pitchFamily="18" charset="0"/>
              </a:rPr>
              <a:t>	Не допускается применение дисциплинарного взыскания по истечении 6 месяцев со дня совершения проступка. </a:t>
            </a:r>
          </a:p>
          <a:p>
            <a:pPr indent="449263" algn="just"/>
            <a:r>
              <a:rPr lang="ru-RU">
                <a:latin typeface="Times New Roman" pitchFamily="18" charset="0"/>
                <a:cs typeface="Times New Roman" pitchFamily="18" charset="0"/>
              </a:rPr>
              <a:t>	Работникам следует знать, что:</a:t>
            </a:r>
          </a:p>
          <a:p>
            <a:pPr indent="449263" algn="just"/>
            <a:r>
              <a:rPr lang="ru-RU">
                <a:latin typeface="Times New Roman" pitchFamily="18" charset="0"/>
                <a:cs typeface="Times New Roman" pitchFamily="18" charset="0"/>
              </a:rPr>
              <a:t>	- не допускается применение дисциплинарных взысканий, не предусмотренных Кодексом, федеральными законами;</a:t>
            </a:r>
          </a:p>
        </p:txBody>
      </p:sp>
    </p:spTree>
  </p:cSld>
  <p:clrMapOvr>
    <a:masterClrMapping/>
  </p:clrMapOvr>
  <p:transition spd="slow" advClick="0" advTm="5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Прямоугольник 1"/>
          <p:cNvSpPr>
            <a:spLocks noChangeArrowheads="1"/>
          </p:cNvSpPr>
          <p:nvPr/>
        </p:nvSpPr>
        <p:spPr bwMode="auto">
          <a:xfrm>
            <a:off x="468313" y="333375"/>
            <a:ext cx="8135937" cy="5076825"/>
          </a:xfrm>
          <a:prstGeom prst="rect">
            <a:avLst/>
          </a:prstGeom>
          <a:noFill/>
          <a:ln w="9525">
            <a:noFill/>
            <a:miter lim="800000"/>
            <a:headEnd/>
            <a:tailEnd/>
          </a:ln>
        </p:spPr>
        <p:txBody>
          <a:bodyPr>
            <a:spAutoFit/>
          </a:bodyPr>
          <a:lstStyle/>
          <a:p>
            <a:pPr algn="just"/>
            <a:r>
              <a:rPr lang="ru-RU" u="sng">
                <a:latin typeface="Times New Roman" pitchFamily="18" charset="0"/>
                <a:cs typeface="Times New Roman" pitchFamily="18" charset="0"/>
              </a:rPr>
              <a:t>Задача:</a:t>
            </a:r>
            <a:r>
              <a:rPr lang="ru-RU">
                <a:latin typeface="Times New Roman" pitchFamily="18" charset="0"/>
                <a:cs typeface="Times New Roman" pitchFamily="18" charset="0"/>
              </a:rPr>
              <a:t>	Работник допустил дисциплинарный проступок, за что был переведен на нижеоплачиваемую должность.</a:t>
            </a:r>
          </a:p>
          <a:p>
            <a:pPr algn="just"/>
            <a:r>
              <a:rPr lang="ru-RU">
                <a:latin typeface="Times New Roman" pitchFamily="18" charset="0"/>
                <a:cs typeface="Times New Roman" pitchFamily="18" charset="0"/>
              </a:rPr>
              <a:t>	Правомерны ли действия работодателя?</a:t>
            </a:r>
          </a:p>
          <a:p>
            <a:pPr algn="just"/>
            <a:r>
              <a:rPr lang="ru-RU">
                <a:latin typeface="Times New Roman" pitchFamily="18" charset="0"/>
                <a:cs typeface="Times New Roman" pitchFamily="18" charset="0"/>
              </a:rPr>
              <a:t>	 </a:t>
            </a:r>
            <a:r>
              <a:rPr lang="ru-RU" u="sng">
                <a:latin typeface="Times New Roman" pitchFamily="18" charset="0"/>
                <a:cs typeface="Times New Roman" pitchFamily="18" charset="0"/>
              </a:rPr>
              <a:t>Ответ:</a:t>
            </a:r>
            <a:r>
              <a:rPr lang="ru-RU">
                <a:latin typeface="Times New Roman" pitchFamily="18" charset="0"/>
                <a:cs typeface="Times New Roman" pitchFamily="18" charset="0"/>
              </a:rPr>
              <a:t> Статьей 192 ТК РФ, предусматривающей виды дисциплинарных взысканий, не предусмотрен такой вид дисциплинарного взыскания, как «перевод на нижеоплачиваемую должность». Действия работодателя неправомерны.	</a:t>
            </a:r>
          </a:p>
          <a:p>
            <a:pPr algn="just"/>
            <a:r>
              <a:rPr lang="ru-RU">
                <a:latin typeface="Times New Roman" pitchFamily="18" charset="0"/>
                <a:cs typeface="Times New Roman" pitchFamily="18" charset="0"/>
              </a:rPr>
              <a:t>	- за каждый дисциплинарный проступок может быть применено только одно дисциплинарное взыскание;</a:t>
            </a:r>
          </a:p>
          <a:p>
            <a:pPr algn="just"/>
            <a:r>
              <a:rPr lang="ru-RU">
                <a:latin typeface="Times New Roman" pitchFamily="18" charset="0"/>
                <a:cs typeface="Times New Roman" pitchFamily="18" charset="0"/>
              </a:rPr>
              <a:t>	- сведения о взысканиях в трудовую книжку не вносятся, за исключением случаев, когда дисциплинарным взысканием является увольнение;</a:t>
            </a:r>
          </a:p>
          <a:p>
            <a:pPr algn="just"/>
            <a:r>
              <a:rPr lang="ru-RU">
                <a:latin typeface="Times New Roman" pitchFamily="18" charset="0"/>
                <a:cs typeface="Times New Roman" pitchFamily="18" charset="0"/>
              </a:rPr>
              <a:t>	- работодатель вправе применить к работнику дисциплинарное взыскание и тогда, когда он до совершения проступка подал заявление о расторжении трудового договора по своей инициативе, поскольку трудовые отношения в данном случае прекращаются лишь по истечении срока предупреждения об увольнении;</a:t>
            </a:r>
          </a:p>
          <a:p>
            <a:pPr algn="just"/>
            <a:r>
              <a:rPr lang="ru-RU">
                <a:latin typeface="Times New Roman" pitchFamily="18" charset="0"/>
                <a:cs typeface="Times New Roman" pitchFamily="18" charset="0"/>
              </a:rPr>
              <a:t>	- последовательность применения дисциплинарных взысканий отсутствует, все зависит от тяжести проступка.</a:t>
            </a:r>
          </a:p>
        </p:txBody>
      </p:sp>
    </p:spTree>
  </p:cSld>
  <p:clrMapOvr>
    <a:masterClrMapping/>
  </p:clrMapOvr>
  <p:transition spd="slow" advClick="0" advTm="5000">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Прямоугольник 1"/>
          <p:cNvSpPr>
            <a:spLocks noChangeArrowheads="1"/>
          </p:cNvSpPr>
          <p:nvPr/>
        </p:nvSpPr>
        <p:spPr bwMode="auto">
          <a:xfrm>
            <a:off x="539750" y="188913"/>
            <a:ext cx="8064500" cy="5908675"/>
          </a:xfrm>
          <a:prstGeom prst="rect">
            <a:avLst/>
          </a:prstGeom>
          <a:noFill/>
          <a:ln w="9525">
            <a:noFill/>
            <a:miter lim="800000"/>
            <a:headEnd/>
            <a:tailEnd/>
          </a:ln>
        </p:spPr>
        <p:txBody>
          <a:bodyPr>
            <a:spAutoFit/>
          </a:bodyPr>
          <a:lstStyle/>
          <a:p>
            <a:pPr algn="just"/>
            <a:r>
              <a:rPr lang="ru-RU">
                <a:latin typeface="Times New Roman" pitchFamily="18" charset="0"/>
                <a:cs typeface="Times New Roman" pitchFamily="18" charset="0"/>
              </a:rPr>
              <a:t>О применении дисциплинарного взыскания издается приказ. В приказе указываются мотивы его применения, конкретный дисциплинарный проступок, за совершение которого работник подвергается взысканию.</a:t>
            </a:r>
          </a:p>
          <a:p>
            <a:pPr algn="just"/>
            <a:r>
              <a:rPr lang="ru-RU">
                <a:latin typeface="Times New Roman" pitchFamily="18" charset="0"/>
                <a:cs typeface="Times New Roman" pitchFamily="18" charset="0"/>
              </a:rPr>
              <a:t>	Работник должен быть ознакомлен с этим приказом (распоряжением) под роспись в течение 3-х рабочих дней. При отказе от подписи составляется соответствующий акт.    </a:t>
            </a:r>
          </a:p>
          <a:p>
            <a:pPr algn="just"/>
            <a:r>
              <a:rPr lang="ru-RU">
                <a:latin typeface="Times New Roman" pitchFamily="18" charset="0"/>
                <a:cs typeface="Times New Roman" pitchFamily="18" charset="0"/>
              </a:rPr>
              <a:t>Дисциплинарное взыскание может быть обжаловано работником в государственную инспекцию труда и (или) органы по рассмотрению индивидуальных трудовых споров, профсоюзную организацию.</a:t>
            </a:r>
          </a:p>
          <a:p>
            <a:pPr algn="just"/>
            <a:r>
              <a:rPr lang="ru-RU">
                <a:latin typeface="Times New Roman" pitchFamily="18" charset="0"/>
                <a:cs typeface="Times New Roman" pitchFamily="18" charset="0"/>
              </a:rPr>
              <a:t>Рассмотрим подробнее некоторые из оснований, предусмотренных частью 3 статьи 192 ТК РФ:</a:t>
            </a:r>
          </a:p>
          <a:p>
            <a:pPr algn="just"/>
            <a:r>
              <a:rPr lang="ru-RU">
                <a:latin typeface="Times New Roman" pitchFamily="18" charset="0"/>
                <a:cs typeface="Times New Roman" pitchFamily="18" charset="0"/>
              </a:rPr>
              <a:t>1)Часть 5 статьи 81 ТК РФ-  неоднократное неисполнение работником без уважительных причин трудовых обязанностей, если он имеет дисциплинарное взыскание; </a:t>
            </a:r>
          </a:p>
          <a:p>
            <a:pPr algn="just"/>
            <a:r>
              <a:rPr lang="ru-RU">
                <a:latin typeface="Times New Roman" pitchFamily="18" charset="0"/>
                <a:cs typeface="Times New Roman" pitchFamily="18" charset="0"/>
              </a:rPr>
              <a:t>Согласно пункту 35 Постановления Пленума Верховного Суда РФ от 17 марта 2004г. N 2 "О применении судами Российской Федерации Трудового кодекса Российской Федерации" к таким нарушениям, например, относится отказ или уклонение без уважительных причин от медицинского освидетельствования, а также отказ работника от прохождения в рабочее время специального обучения и сдачи экзаменов по охране труда, технике безопасности, если это является обязательным условием допуска к работе и т.д.</a:t>
            </a:r>
          </a:p>
        </p:txBody>
      </p:sp>
    </p:spTree>
  </p:cSld>
  <p:clrMapOvr>
    <a:masterClrMapping/>
  </p:clrMapOvr>
  <p:transition spd="slow" advClick="0" advTm="5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Прямоугольник 1"/>
          <p:cNvSpPr>
            <a:spLocks noChangeArrowheads="1"/>
          </p:cNvSpPr>
          <p:nvPr/>
        </p:nvSpPr>
        <p:spPr bwMode="auto">
          <a:xfrm>
            <a:off x="468313" y="188913"/>
            <a:ext cx="8064500" cy="5078412"/>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Увольнение работников, являющихся членами профсоюза, по данному основанию производится с учетом мотивированного мнения выборного органа первичной профсоюзной организации в соответствии со статьей 373 ТК РФ.</a:t>
            </a:r>
          </a:p>
          <a:p>
            <a:pPr indent="449263" algn="just"/>
            <a:r>
              <a:rPr lang="ru-RU" u="sng">
                <a:latin typeface="Times New Roman" pitchFamily="18" charset="0"/>
                <a:cs typeface="Times New Roman" pitchFamily="18" charset="0"/>
              </a:rPr>
              <a:t>Задача:</a:t>
            </a:r>
            <a:endParaRPr lang="ru-RU">
              <a:latin typeface="Times New Roman" pitchFamily="18" charset="0"/>
              <a:cs typeface="Times New Roman" pitchFamily="18" charset="0"/>
            </a:endParaRPr>
          </a:p>
          <a:p>
            <a:pPr indent="449263" algn="just"/>
            <a:r>
              <a:rPr lang="ru-RU">
                <a:latin typeface="Times New Roman" pitchFamily="18" charset="0"/>
                <a:cs typeface="Times New Roman" pitchFamily="18" charset="0"/>
              </a:rPr>
              <a:t>Учитель не выставил в журнал оценки учащихся по итогам четверти, за что был лишен премии. </a:t>
            </a:r>
          </a:p>
          <a:p>
            <a:pPr indent="449263" algn="just"/>
            <a:r>
              <a:rPr lang="ru-RU">
                <a:latin typeface="Times New Roman" pitchFamily="18" charset="0"/>
                <a:cs typeface="Times New Roman" pitchFamily="18" charset="0"/>
              </a:rPr>
              <a:t>В следующей четверти он вновь не выполнил в установленный срок указанную работу, поэтому был уволен за неоднократное неисполнение без уважительных причин трудовых обязанностей.</a:t>
            </a:r>
          </a:p>
          <a:p>
            <a:pPr indent="449263" algn="just"/>
            <a:r>
              <a:rPr lang="ru-RU">
                <a:latin typeface="Times New Roman" pitchFamily="18" charset="0"/>
                <a:cs typeface="Times New Roman" pitchFamily="18" charset="0"/>
              </a:rPr>
              <a:t>Законно ли такое увольнение?</a:t>
            </a:r>
          </a:p>
          <a:p>
            <a:pPr indent="449263" algn="just"/>
            <a:r>
              <a:rPr lang="ru-RU" u="sng">
                <a:latin typeface="Times New Roman" pitchFamily="18" charset="0"/>
                <a:cs typeface="Times New Roman" pitchFamily="18" charset="0"/>
              </a:rPr>
              <a:t>Ответ:</a:t>
            </a:r>
            <a:r>
              <a:rPr lang="ru-RU">
                <a:latin typeface="Times New Roman" pitchFamily="18" charset="0"/>
                <a:cs typeface="Times New Roman" pitchFamily="18" charset="0"/>
              </a:rPr>
              <a:t> Увольнение за неоднократное неисполнение работником без уважительных причин трудовых обязанностей применяется, если у работника имеется дисциплинарное взыскание за последний рабочий год, и он вновь допустил нарушение трудовой дисциплины. Однако не все санкции, применяемые администрацией, относятся к дисциплинарным взысканиям. Не являются дисциплинарными взысканиями и не учитываются при увольнении по данному основанию такие меры воздействия, как полное или частичное лишение премий или вознаграждений по итогам работы.</a:t>
            </a:r>
          </a:p>
        </p:txBody>
      </p:sp>
    </p:spTree>
  </p:cSld>
  <p:clrMapOvr>
    <a:masterClrMapping/>
  </p:clrMapOvr>
  <p:transition spd="slow" advClick="0" advTm="6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Прямоугольник 2"/>
          <p:cNvSpPr>
            <a:spLocks noChangeArrowheads="1"/>
          </p:cNvSpPr>
          <p:nvPr/>
        </p:nvSpPr>
        <p:spPr bwMode="auto">
          <a:xfrm>
            <a:off x="539750" y="620713"/>
            <a:ext cx="7488238" cy="4800600"/>
          </a:xfrm>
          <a:prstGeom prst="rect">
            <a:avLst/>
          </a:prstGeom>
          <a:noFill/>
          <a:ln w="9525">
            <a:noFill/>
            <a:miter lim="800000"/>
            <a:headEnd/>
            <a:tailEnd/>
          </a:ln>
        </p:spPr>
        <p:txBody>
          <a:bodyPr>
            <a:spAutoFit/>
          </a:bodyPr>
          <a:lstStyle/>
          <a:p>
            <a:pPr indent="449263"/>
            <a:r>
              <a:rPr lang="ru-RU">
                <a:latin typeface="Times New Roman" pitchFamily="18" charset="0"/>
                <a:cs typeface="Times New Roman" pitchFamily="18" charset="0"/>
              </a:rPr>
              <a:t>Соответственно, администрация не имела права увольнять работника по данному основанию.   </a:t>
            </a:r>
          </a:p>
          <a:p>
            <a:pPr indent="449263">
              <a:buFont typeface="Verdana" pitchFamily="34" charset="0"/>
              <a:buAutoNum type="arabicParenR" startAt="2"/>
            </a:pPr>
            <a:r>
              <a:rPr lang="ru-RU">
                <a:latin typeface="Times New Roman" pitchFamily="18" charset="0"/>
                <a:cs typeface="Times New Roman" pitchFamily="18" charset="0"/>
              </a:rPr>
              <a:t>Пункт 6 части первой статьи 81 Трудового кодекса РФ – однократное грубое нарушение работником трудовых обязанностей;</a:t>
            </a:r>
          </a:p>
          <a:p>
            <a:pPr indent="449263"/>
            <a:r>
              <a:rPr lang="ru-RU">
                <a:latin typeface="Times New Roman" pitchFamily="18" charset="0"/>
                <a:cs typeface="Times New Roman" pitchFamily="18" charset="0"/>
              </a:rPr>
              <a:t> 	Следует иметь в виду, действительно ли работник совершил одно из грубых нарушений трудовых обязанностей, указанных в этом пункте. Перечень грубых нарушений трудовых обязанностей, дающий основание для расторжения трудового договора с работником по пункту 6 части первой статьи 81 Трудового кодекса РФ, является исчерпывающим и расширительному толкованию не подлежит. </a:t>
            </a:r>
          </a:p>
          <a:p>
            <a:pPr indent="449263"/>
            <a:r>
              <a:rPr lang="ru-RU">
                <a:latin typeface="Times New Roman" pitchFamily="18" charset="0"/>
                <a:cs typeface="Times New Roman" pitchFamily="18" charset="0"/>
              </a:rPr>
              <a:t>К таким нарушениям относятся:</a:t>
            </a:r>
          </a:p>
          <a:p>
            <a:pPr indent="449263">
              <a:buFont typeface="Wingdings" pitchFamily="2" charset="2"/>
              <a:buChar char=""/>
            </a:pPr>
            <a:r>
              <a:rPr lang="ru-RU">
                <a:latin typeface="Times New Roman" pitchFamily="18" charset="0"/>
                <a:cs typeface="Times New Roman" pitchFamily="18" charset="0"/>
              </a:rPr>
              <a:t>прогул, то есть отсутствие на рабочем месте без  </a:t>
            </a:r>
          </a:p>
          <a:p>
            <a:pPr indent="449263"/>
            <a:r>
              <a:rPr lang="ru-RU">
                <a:latin typeface="Times New Roman" pitchFamily="18" charset="0"/>
                <a:cs typeface="Times New Roman" pitchFamily="18" charset="0"/>
              </a:rPr>
              <a:t>уважительных причин в течение всего рабочего дня (смены) независимо от его продолжительности, а также в случае отсутствия на рабочем месте без уважительных причин более четырех часов подряд в течение рабочего дня (смены);</a:t>
            </a:r>
          </a:p>
          <a:p>
            <a:pPr indent="449263"/>
            <a:r>
              <a:rPr lang="ru-RU">
                <a:latin typeface="Times New Roman" pitchFamily="18" charset="0"/>
                <a:cs typeface="Times New Roman" pitchFamily="18" charset="0"/>
              </a:rPr>
              <a:t>	</a:t>
            </a:r>
            <a:endParaRPr lang="ru-RU">
              <a:latin typeface="Verdana" pitchFamily="34" charset="0"/>
            </a:endParaRPr>
          </a:p>
        </p:txBody>
      </p:sp>
    </p:spTree>
  </p:cSld>
  <p:clrMapOvr>
    <a:masterClrMapping/>
  </p:clrMapOvr>
  <p:transition spd="slow" advClick="0" advTm="6000">
    <p:blinds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Прямоугольник 1"/>
          <p:cNvSpPr>
            <a:spLocks noChangeArrowheads="1"/>
          </p:cNvSpPr>
          <p:nvPr/>
        </p:nvSpPr>
        <p:spPr bwMode="auto">
          <a:xfrm>
            <a:off x="827088" y="260350"/>
            <a:ext cx="7632700" cy="3970338"/>
          </a:xfrm>
          <a:prstGeom prst="rect">
            <a:avLst/>
          </a:prstGeom>
          <a:noFill/>
          <a:ln w="9525">
            <a:noFill/>
            <a:miter lim="800000"/>
            <a:headEnd/>
            <a:tailEnd/>
          </a:ln>
        </p:spPr>
        <p:txBody>
          <a:bodyPr>
            <a:spAutoFit/>
          </a:bodyPr>
          <a:lstStyle/>
          <a:p>
            <a:pPr indent="449263" algn="just"/>
            <a:r>
              <a:rPr lang="ru-RU">
                <a:solidFill>
                  <a:srgbClr val="FFFFFF"/>
                </a:solidFill>
                <a:latin typeface="Times New Roman" pitchFamily="18" charset="0"/>
                <a:cs typeface="Times New Roman" pitchFamily="18" charset="0"/>
              </a:rPr>
              <a:t>При этом необходимо иметь в виду, что если в трудовом договоре, заключенном с работником, либо локальном нормативном акте работодателя (приказе, графике и т.п.) не оговорено конкретное рабочее место этого работника, то следует исходить из того, что в силу части шестой статьи 209 Трудового кодекса РФ рабочим местом является место, где работник должен находиться или куда ему необходимо прибыть в связи с его работой и которое прямо или косвенно находится под контролем работодателя.</a:t>
            </a:r>
          </a:p>
          <a:p>
            <a:pPr indent="449263" algn="just"/>
            <a:r>
              <a:rPr lang="ru-RU">
                <a:solidFill>
                  <a:srgbClr val="FFFFFF"/>
                </a:solidFill>
                <a:latin typeface="Times New Roman" pitchFamily="18" charset="0"/>
                <a:cs typeface="Times New Roman" pitchFamily="18" charset="0"/>
              </a:rPr>
              <a:t>	Также прогулом следует считать:</a:t>
            </a:r>
          </a:p>
          <a:p>
            <a:pPr indent="449263" algn="just"/>
            <a:r>
              <a:rPr lang="ru-RU">
                <a:solidFill>
                  <a:srgbClr val="FFFFFF"/>
                </a:solidFill>
                <a:latin typeface="Times New Roman" pitchFamily="18" charset="0"/>
                <a:cs typeface="Times New Roman" pitchFamily="18" charset="0"/>
              </a:rPr>
              <a:t> - самовольное использование дней отгулов, а также  самовольный уход в отпуск (основной, дополнительный);</a:t>
            </a:r>
          </a:p>
          <a:p>
            <a:pPr indent="449263"/>
            <a:r>
              <a:rPr lang="ru-RU">
                <a:solidFill>
                  <a:srgbClr val="FFFFFF"/>
                </a:solidFill>
                <a:latin typeface="Times New Roman" pitchFamily="18" charset="0"/>
                <a:cs typeface="Times New Roman" pitchFamily="18" charset="0"/>
              </a:rPr>
              <a:t>-	оставление без уважительной причины работы лицом, заключившим трудовой договор на неопределенный срок, без предупреждения работодателя о </a:t>
            </a:r>
            <a:endParaRPr lang="ru-RU">
              <a:solidFill>
                <a:srgbClr val="FFFFFF"/>
              </a:solidFill>
              <a:latin typeface="Verdana" pitchFamily="34" charset="0"/>
            </a:endParaRPr>
          </a:p>
        </p:txBody>
      </p:sp>
    </p:spTree>
  </p:cSld>
  <p:clrMapOvr>
    <a:masterClrMapping/>
  </p:clrMapOvr>
  <p:transition spd="slow" advClick="0" advTm="6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Прямоугольник 1"/>
          <p:cNvSpPr>
            <a:spLocks noChangeArrowheads="1"/>
          </p:cNvSpPr>
          <p:nvPr/>
        </p:nvSpPr>
        <p:spPr bwMode="auto">
          <a:xfrm>
            <a:off x="684213" y="260350"/>
            <a:ext cx="7704137" cy="5632450"/>
          </a:xfrm>
          <a:prstGeom prst="rect">
            <a:avLst/>
          </a:prstGeom>
          <a:noFill/>
          <a:ln w="9525">
            <a:noFill/>
            <a:miter lim="800000"/>
            <a:headEnd/>
            <a:tailEnd/>
          </a:ln>
        </p:spPr>
        <p:txBody>
          <a:bodyPr>
            <a:spAutoFit/>
          </a:bodyPr>
          <a:lstStyle/>
          <a:p>
            <a:r>
              <a:rPr lang="ru-RU">
                <a:latin typeface="Times New Roman" pitchFamily="18" charset="0"/>
                <a:cs typeface="Times New Roman" pitchFamily="18" charset="0"/>
              </a:rPr>
              <a:t>расторжении договора, а равно и до истечения двухнедельного срока предупреждения.	</a:t>
            </a:r>
          </a:p>
          <a:p>
            <a:r>
              <a:rPr lang="ru-RU">
                <a:latin typeface="Times New Roman" pitchFamily="18" charset="0"/>
                <a:cs typeface="Times New Roman" pitchFamily="18" charset="0"/>
              </a:rPr>
              <a:t>	</a:t>
            </a:r>
            <a:r>
              <a:rPr lang="ru-RU" u="sng">
                <a:latin typeface="Times New Roman" pitchFamily="18" charset="0"/>
                <a:cs typeface="Times New Roman" pitchFamily="18" charset="0"/>
              </a:rPr>
              <a:t>Задача:</a:t>
            </a:r>
            <a:endParaRPr lang="ru-RU">
              <a:latin typeface="Times New Roman" pitchFamily="18" charset="0"/>
              <a:cs typeface="Times New Roman" pitchFamily="18" charset="0"/>
            </a:endParaRPr>
          </a:p>
          <a:p>
            <a:r>
              <a:rPr lang="ru-RU">
                <a:latin typeface="Times New Roman" pitchFamily="18" charset="0"/>
                <a:cs typeface="Times New Roman" pitchFamily="18" charset="0"/>
              </a:rPr>
              <a:t>Работник отсутствовал на работе в течение двух часов.</a:t>
            </a:r>
          </a:p>
          <a:p>
            <a:r>
              <a:rPr lang="ru-RU">
                <a:latin typeface="Times New Roman" pitchFamily="18" charset="0"/>
                <a:cs typeface="Times New Roman" pitchFamily="18" charset="0"/>
              </a:rPr>
              <a:t>Вернувшись на рабочее место, он через час снова ушел и возвратился через два часа. </a:t>
            </a:r>
          </a:p>
          <a:p>
            <a:r>
              <a:rPr lang="ru-RU">
                <a:latin typeface="Times New Roman" pitchFamily="18" charset="0"/>
                <a:cs typeface="Times New Roman" pitchFamily="18" charset="0"/>
              </a:rPr>
              <a:t>Может ли работодатель уволить его за прогул без уважительных причин?</a:t>
            </a:r>
          </a:p>
          <a:p>
            <a:r>
              <a:rPr lang="ru-RU" u="sng">
                <a:latin typeface="Times New Roman" pitchFamily="18" charset="0"/>
                <a:cs typeface="Times New Roman" pitchFamily="18" charset="0"/>
              </a:rPr>
              <a:t>Ответ:</a:t>
            </a:r>
            <a:r>
              <a:rPr lang="ru-RU">
                <a:latin typeface="Times New Roman" pitchFamily="18" charset="0"/>
                <a:cs typeface="Times New Roman" pitchFamily="18" charset="0"/>
              </a:rPr>
              <a:t> Ст.81 Трудового кодекса РФ признает прогулом отсутствие только на рабочем месте и только при условии, если это отсутствие продолжалось более 4 часов подряд в течение рабочего дня. Суммирование часов прогула не допускается. Поэтому в данном случае работодатель не вправе уволить работника за прогул.</a:t>
            </a:r>
          </a:p>
          <a:p>
            <a:pPr>
              <a:buFont typeface="Wingdings" pitchFamily="2" charset="2"/>
              <a:buChar char=""/>
            </a:pPr>
            <a:r>
              <a:rPr lang="ru-RU">
                <a:latin typeface="Times New Roman" pitchFamily="18" charset="0"/>
                <a:cs typeface="Times New Roman" pitchFamily="18" charset="0"/>
              </a:rPr>
              <a:t>появление работника на работе (на своем рабочем месте либо на территории организации - работодателя или объекта, где по поручению работодателя работник должен выполнять трудовую функцию) в состоянии алкогольного, наркотического или иного токсического опьянения, - что является основанием к увольнению;</a:t>
            </a:r>
          </a:p>
          <a:p>
            <a:r>
              <a:rPr lang="ru-RU">
                <a:latin typeface="Times New Roman" pitchFamily="18" charset="0"/>
                <a:cs typeface="Times New Roman" pitchFamily="18" charset="0"/>
              </a:rPr>
              <a:t>	Работника, появившегося в любое время рабочего дня (смены) в состоянии опьянения, работодатель обязан отстранить от работы в этот день (смену). </a:t>
            </a:r>
            <a:endParaRPr lang="ru-RU">
              <a:latin typeface="Verdana" pitchFamily="34" charset="0"/>
            </a:endParaRPr>
          </a:p>
        </p:txBody>
      </p:sp>
      <p:pic>
        <p:nvPicPr>
          <p:cNvPr id="3" name="Shape">
            <a:hlinkClick r:id="" action="ppaction://media"/>
          </p:cNvPr>
          <p:cNvPicPr>
            <a:picLocks noRot="1" noChangeAspect="1"/>
          </p:cNvPicPr>
          <p:nvPr>
            <a:videoFile r:link="rId1"/>
          </p:nvPr>
        </p:nvPicPr>
        <p:blipFill>
          <a:blip r:embed="rId3"/>
          <a:srcRect/>
          <a:stretch>
            <a:fillRect/>
          </a:stretch>
        </p:blipFill>
        <p:spPr bwMode="auto">
          <a:xfrm>
            <a:off x="8424863" y="260350"/>
            <a:ext cx="609600" cy="609600"/>
          </a:xfrm>
          <a:prstGeom prst="rect">
            <a:avLst/>
          </a:prstGeom>
          <a:noFill/>
          <a:ln w="9525">
            <a:noFill/>
            <a:miter lim="800000"/>
            <a:headEnd/>
            <a:tailEnd/>
          </a:ln>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7" fill="hold" display="0">
                  <p:stCondLst>
                    <p:cond delay="indefinite"/>
                  </p:stCondLst>
                  <p:endCondLst>
                    <p:cond evt="onStopAudio" delay="0">
                      <p:tgtEl>
                        <p:sldTgt/>
                      </p:tgtEl>
                    </p:cond>
                  </p:end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Прямоугольник 1"/>
          <p:cNvSpPr>
            <a:spLocks noChangeArrowheads="1"/>
          </p:cNvSpPr>
          <p:nvPr/>
        </p:nvSpPr>
        <p:spPr bwMode="auto">
          <a:xfrm>
            <a:off x="611188" y="620713"/>
            <a:ext cx="7705725" cy="4246562"/>
          </a:xfrm>
          <a:prstGeom prst="rect">
            <a:avLst/>
          </a:prstGeom>
          <a:noFill/>
          <a:ln w="9525">
            <a:noFill/>
            <a:miter lim="800000"/>
            <a:headEnd/>
            <a:tailEnd/>
          </a:ln>
        </p:spPr>
        <p:txBody>
          <a:bodyPr>
            <a:spAutoFit/>
          </a:bodyPr>
          <a:lstStyle/>
          <a:p>
            <a:pPr algn="just"/>
            <a:r>
              <a:rPr lang="ru-RU">
                <a:latin typeface="Times New Roman" pitchFamily="18" charset="0"/>
                <a:cs typeface="Times New Roman" pitchFamily="18" charset="0"/>
              </a:rPr>
              <a:t>Но даже если он не был отстранен от работы, доказательствами данного основания служат медицинское заключение, составленный в это время акт, свидетельские показания и другие доказательства.</a:t>
            </a:r>
          </a:p>
          <a:p>
            <a:pPr>
              <a:buFont typeface="Wingdings" pitchFamily="2" charset="2"/>
              <a:buChar char=""/>
            </a:pPr>
            <a:r>
              <a:rPr lang="ru-RU">
                <a:latin typeface="Times New Roman" pitchFamily="18" charset="0"/>
                <a:cs typeface="Times New Roman" pitchFamily="18" charset="0"/>
              </a:rPr>
              <a:t>совершение по месту работы хищения (в том числе мелкого) чужого имущества, растраты, умышленного его уничтожения или повреждения, установленных вступившим в законную силу приговором суда или постановлением судьи, органа, должностного лица, уполномоченных рассматривать дела об административных правонарушениях;</a:t>
            </a:r>
          </a:p>
          <a:p>
            <a:pPr algn="just"/>
            <a:r>
              <a:rPr lang="ru-RU">
                <a:latin typeface="Times New Roman" pitchFamily="18" charset="0"/>
                <a:cs typeface="Times New Roman" pitchFamily="18" charset="0"/>
              </a:rPr>
              <a:t>	Если вышеуказанные документы отсутствуют, а есть лишь, допустим, докладная вахтера о попытке вынести чужое имущество, увольнение работника по данному основанию будет незаконным.</a:t>
            </a:r>
          </a:p>
          <a:p>
            <a:pPr algn="just"/>
            <a:r>
              <a:rPr lang="ru-RU">
                <a:latin typeface="Times New Roman" pitchFamily="18" charset="0"/>
                <a:cs typeface="Times New Roman" pitchFamily="18" charset="0"/>
              </a:rPr>
              <a:t>В качестве чужого имущества следует расценивать любое имущество, не принадлежащее данному работнику, в частности имущество, принадлежащее работодателю, другим работникам, а также лицам, не являющимся работниками данной организации.</a:t>
            </a:r>
          </a:p>
        </p:txBody>
      </p:sp>
    </p:spTree>
  </p:cSld>
  <p:clrMapOvr>
    <a:masterClrMapping/>
  </p:clrMapOvr>
  <p:transition spd="slow" advClick="0" advTm="6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Прямоугольник 1"/>
          <p:cNvSpPr>
            <a:spLocks noChangeArrowheads="1"/>
          </p:cNvSpPr>
          <p:nvPr/>
        </p:nvSpPr>
        <p:spPr bwMode="auto">
          <a:xfrm>
            <a:off x="684213" y="404813"/>
            <a:ext cx="7848600" cy="5078412"/>
          </a:xfrm>
          <a:prstGeom prst="rect">
            <a:avLst/>
          </a:prstGeom>
          <a:noFill/>
          <a:ln w="9525">
            <a:noFill/>
            <a:miter lim="800000"/>
            <a:headEnd/>
            <a:tailEnd/>
          </a:ln>
        </p:spPr>
        <p:txBody>
          <a:bodyPr>
            <a:spAutoFit/>
          </a:bodyPr>
          <a:lstStyle/>
          <a:p>
            <a:pPr marL="342900" indent="-342900" algn="just">
              <a:buFont typeface="Symbol" pitchFamily="18" charset="2"/>
              <a:buChar char=""/>
              <a:tabLst>
                <a:tab pos="457200" algn="l"/>
              </a:tabLst>
            </a:pPr>
            <a:r>
              <a:rPr lang="ru-RU">
                <a:latin typeface="Times New Roman" pitchFamily="18" charset="0"/>
                <a:cs typeface="Times New Roman" pitchFamily="18" charset="0"/>
              </a:rPr>
              <a:t>совершение работником, выполняющим воспитательные функции, аморального проступка, несовместимого с продолжением данной работы;</a:t>
            </a:r>
          </a:p>
          <a:p>
            <a:pPr marL="342900" indent="-342900" algn="just">
              <a:tabLst>
                <a:tab pos="457200" algn="l"/>
              </a:tabLst>
            </a:pPr>
            <a:r>
              <a:rPr lang="ru-RU">
                <a:latin typeface="Times New Roman" pitchFamily="18" charset="0"/>
                <a:cs typeface="Times New Roman" pitchFamily="18" charset="0"/>
              </a:rPr>
              <a:t>Согласно пункту 46 Постановления Пленума Верховного Суда РФ от 17 марта 2004г. N 2 следует помнить, что по этому основанию допускается увольнение только тех работников, которые занимаются воспитательной деятельностью, например учителей, преподавателей учебных заведений, мастеров производственного обучения, воспитателей детских учреждений, и независимо от того, где совершен аморальный проступок: по месту работы или в быту.</a:t>
            </a:r>
          </a:p>
          <a:p>
            <a:pPr marL="342900" indent="-342900" algn="just">
              <a:tabLst>
                <a:tab pos="457200" algn="l"/>
              </a:tabLst>
            </a:pPr>
            <a:r>
              <a:rPr lang="ru-RU">
                <a:latin typeface="Times New Roman" pitchFamily="18" charset="0"/>
                <a:cs typeface="Times New Roman" pitchFamily="18" charset="0"/>
              </a:rPr>
              <a:t>Аморальным является проступок, противоречащий общепринятой в обществе морали (появление в общественных местах в нетрезвом состоянии, нецензурная брань, драка, поведение, унижающее человеческое достоинство, и т.д.). Этот проступок может быть совершен и в быту.</a:t>
            </a:r>
          </a:p>
          <a:p>
            <a:pPr marL="342900" indent="-342900" algn="just">
              <a:tabLst>
                <a:tab pos="457200" algn="l"/>
              </a:tabLst>
            </a:pPr>
            <a:r>
              <a:rPr lang="ru-RU">
                <a:latin typeface="Times New Roman" pitchFamily="18" charset="0"/>
                <a:cs typeface="Times New Roman" pitchFamily="18" charset="0"/>
              </a:rPr>
              <a:t>Если аморальный проступок совершен работником по месту работы и в связи с исполнением им трудовых обязанностей, то такой работник может быть уволен с работы (соответственно по пункту 8 части первой статьи 81 ТК РФ) при условии соблюдения порядка применения дисциплинарных взысканий, установленного статьей 193 Трудового кодекса РФ.</a:t>
            </a:r>
          </a:p>
        </p:txBody>
      </p:sp>
    </p:spTree>
  </p:cSld>
  <p:clrMapOvr>
    <a:masterClrMapping/>
  </p:clrMapOvr>
  <p:transition spd="slow" advClick="0" advTm="6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srcRect/>
          <a:stretch>
            <a:fillRect/>
          </a:stretch>
        </p:blipFill>
        <p:spPr bwMode="auto">
          <a:xfrm>
            <a:off x="250825" y="333375"/>
            <a:ext cx="4392613" cy="2595563"/>
          </a:xfrm>
          <a:prstGeom prst="rect">
            <a:avLst/>
          </a:prstGeom>
          <a:noFill/>
          <a:ln w="9525">
            <a:noFill/>
            <a:miter lim="800000"/>
            <a:headEnd/>
            <a:tailEnd/>
          </a:ln>
        </p:spPr>
      </p:pic>
      <p:sp>
        <p:nvSpPr>
          <p:cNvPr id="20482" name="Прямоугольник 1"/>
          <p:cNvSpPr>
            <a:spLocks noChangeArrowheads="1"/>
          </p:cNvSpPr>
          <p:nvPr/>
        </p:nvSpPr>
        <p:spPr bwMode="auto">
          <a:xfrm>
            <a:off x="4787900" y="908050"/>
            <a:ext cx="4572000" cy="1755775"/>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 ЗАРПЛАТУ НАЧИСЛЯТЬ ВСЕ ХОТЯТ НАУЧИТЬСЯ, ПОТОМУ И ТАК ХОРОШО СОБИРАЮТСЯ  НА ЗАНЯТИЕ КРУЖКА ПО ТЕМЕ: «КАК НАЧИСЛЯЮТ ЗАРПЛАТУ ПЕДРАБОТНИКАМ».                                   </a:t>
            </a:r>
            <a:endParaRPr lang="ru-RU">
              <a:latin typeface="Verdana" pitchFamily="34" charset="0"/>
            </a:endParaRPr>
          </a:p>
        </p:txBody>
      </p:sp>
      <p:pic>
        <p:nvPicPr>
          <p:cNvPr id="20483" name="Picture 3"/>
          <p:cNvPicPr>
            <a:picLocks noChangeAspect="1" noChangeArrowheads="1"/>
          </p:cNvPicPr>
          <p:nvPr/>
        </p:nvPicPr>
        <p:blipFill>
          <a:blip r:embed="rId3"/>
          <a:srcRect/>
          <a:stretch>
            <a:fillRect/>
          </a:stretch>
        </p:blipFill>
        <p:spPr bwMode="auto">
          <a:xfrm>
            <a:off x="3563938" y="3213100"/>
            <a:ext cx="5149850" cy="3016250"/>
          </a:xfrm>
          <a:prstGeom prst="rect">
            <a:avLst/>
          </a:prstGeom>
          <a:noFill/>
          <a:ln w="9525">
            <a:noFill/>
            <a:miter lim="800000"/>
            <a:headEnd/>
            <a:tailEnd/>
          </a:ln>
        </p:spPr>
      </p:pic>
      <p:sp>
        <p:nvSpPr>
          <p:cNvPr id="20484" name="Прямоугольник 2"/>
          <p:cNvSpPr>
            <a:spLocks noChangeArrowheads="1"/>
          </p:cNvSpPr>
          <p:nvPr/>
        </p:nvSpPr>
        <p:spPr bwMode="auto">
          <a:xfrm rot="-629246">
            <a:off x="-638175" y="4259263"/>
            <a:ext cx="4572000" cy="923925"/>
          </a:xfrm>
          <a:prstGeom prst="rect">
            <a:avLst/>
          </a:prstGeom>
          <a:noFill/>
          <a:ln w="9525">
            <a:noFill/>
            <a:miter lim="800000"/>
            <a:headEnd/>
            <a:tailEnd/>
          </a:ln>
        </p:spPr>
        <p:txBody>
          <a:bodyPr>
            <a:spAutoFit/>
          </a:bodyPr>
          <a:lstStyle/>
          <a:p>
            <a:pPr marL="1349375"/>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marL="1349375"/>
            <a:r>
              <a:rPr lang="ru-RU" b="1">
                <a:latin typeface="Times New Roman" pitchFamily="18" charset="0"/>
                <a:cs typeface="Times New Roman" pitchFamily="18" charset="0"/>
              </a:rPr>
              <a:t>НУ И БЕЗ ПРАЗДНИКОВ НЕ ОБОЙТИСЬ НАМ.</a:t>
            </a:r>
            <a:endParaRPr lang="ru-RU">
              <a:latin typeface="Times New Roman" pitchFamily="18" charset="0"/>
              <a:cs typeface="Times New Roman" pitchFamily="18" charset="0"/>
            </a:endParaRPr>
          </a:p>
        </p:txBody>
      </p:sp>
      <p:pic>
        <p:nvPicPr>
          <p:cNvPr id="20485" name="Picture 2"/>
          <p:cNvPicPr>
            <a:picLocks noChangeAspect="1" noChangeArrowheads="1"/>
          </p:cNvPicPr>
          <p:nvPr/>
        </p:nvPicPr>
        <p:blipFill>
          <a:blip r:embed="rId4"/>
          <a:srcRect/>
          <a:stretch>
            <a:fillRect/>
          </a:stretch>
        </p:blipFill>
        <p:spPr bwMode="auto">
          <a:xfrm>
            <a:off x="250825" y="333375"/>
            <a:ext cx="4392613" cy="2595563"/>
          </a:xfrm>
          <a:prstGeom prst="rect">
            <a:avLst/>
          </a:prstGeom>
          <a:noFill/>
          <a:ln w="9525">
            <a:noFill/>
            <a:miter lim="800000"/>
            <a:headEnd/>
            <a:tailEnd/>
          </a:ln>
        </p:spPr>
      </p:pic>
    </p:spTree>
  </p:cSld>
  <p:clrMapOvr>
    <a:masterClrMapping/>
  </p:clrMapOvr>
  <p:transition spd="slow" advClick="0" advTm="5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Прямоугольник 1"/>
          <p:cNvSpPr>
            <a:spLocks noChangeArrowheads="1"/>
          </p:cNvSpPr>
          <p:nvPr/>
        </p:nvSpPr>
        <p:spPr bwMode="auto">
          <a:xfrm>
            <a:off x="539750" y="115888"/>
            <a:ext cx="8135938" cy="5632450"/>
          </a:xfrm>
          <a:prstGeom prst="rect">
            <a:avLst/>
          </a:prstGeom>
          <a:noFill/>
          <a:ln w="9525">
            <a:noFill/>
            <a:miter lim="800000"/>
            <a:headEnd/>
            <a:tailEnd/>
          </a:ln>
        </p:spPr>
        <p:txBody>
          <a:bodyPr>
            <a:spAutoFit/>
          </a:bodyPr>
          <a:lstStyle/>
          <a:p>
            <a:pPr indent="449263"/>
            <a:r>
              <a:rPr lang="ru-RU">
                <a:latin typeface="Times New Roman" pitchFamily="18" charset="0"/>
                <a:cs typeface="Times New Roman" pitchFamily="18" charset="0"/>
              </a:rPr>
              <a:t>Если же аморальный проступок совершены работником вне места работы или по месту работы, но не в связи с исполнением им трудовых обязанностей, то трудовой договор также может быть расторгнут с ним по пункту 8 части первой статьи 81 ТК РФ, но не позднее одного года со дня обнаружения проступка работодателем (часть пятая статьи 81 ТК РФ).</a:t>
            </a:r>
          </a:p>
          <a:p>
            <a:pPr indent="449263">
              <a:buFont typeface="Symbol" pitchFamily="18" charset="2"/>
              <a:buChar char=""/>
            </a:pPr>
            <a:r>
              <a:rPr lang="ru-RU">
                <a:latin typeface="Times New Roman" pitchFamily="18" charset="0"/>
                <a:cs typeface="Times New Roman" pitchFamily="18" charset="0"/>
              </a:rPr>
              <a:t>повторное в течение одного года грубое нарушение устава образовательного учреждения;</a:t>
            </a:r>
          </a:p>
          <a:p>
            <a:pPr indent="449263"/>
            <a:r>
              <a:rPr lang="ru-RU">
                <a:latin typeface="Times New Roman" pitchFamily="18" charset="0"/>
                <a:cs typeface="Times New Roman" pitchFamily="18" charset="0"/>
              </a:rPr>
              <a:t>Для применения такого дисциплинарного взыскания как увольнение по данному основанию, нужны следующие факты, совокупность которых дает право на увольнение:</a:t>
            </a:r>
          </a:p>
          <a:p>
            <a:pPr indent="449263"/>
            <a:r>
              <a:rPr lang="ru-RU">
                <a:latin typeface="Times New Roman" pitchFamily="18" charset="0"/>
                <a:cs typeface="Times New Roman" pitchFamily="18" charset="0"/>
              </a:rPr>
              <a:t>- педагогический работник должен в течение года как минимум 2 раза грубо нарушить устав образовательного учреждения. Срок в 1 год отсчитывается со следующего дня после совершения первого грубого нарушения устава;</a:t>
            </a:r>
          </a:p>
          <a:p>
            <a:pPr indent="449263"/>
            <a:r>
              <a:rPr lang="ru-RU">
                <a:latin typeface="Times New Roman" pitchFamily="18" charset="0"/>
                <a:cs typeface="Times New Roman" pitchFamily="18" charset="0"/>
              </a:rPr>
              <a:t>- за первое нарушение к работнику должно быть применено дисциплинарное взыскание по ст. 192 ТК РФ. Этот факт является одним из доказательств совершения первого нарушения;</a:t>
            </a:r>
          </a:p>
          <a:p>
            <a:pPr indent="449263"/>
            <a:r>
              <a:rPr lang="ru-RU">
                <a:latin typeface="Times New Roman" pitchFamily="18" charset="0"/>
                <a:cs typeface="Times New Roman" pitchFamily="18" charset="0"/>
              </a:rPr>
              <a:t>- в уставе образовательного учреждения должен быть дан перечень грубых нарушений устава; </a:t>
            </a:r>
          </a:p>
          <a:p>
            <a:pPr indent="449263"/>
            <a:r>
              <a:rPr lang="ru-RU">
                <a:latin typeface="Times New Roman" pitchFamily="18" charset="0"/>
                <a:cs typeface="Times New Roman" pitchFamily="18" charset="0"/>
              </a:rPr>
              <a:t>- работник должен быть виновен в грубом нарушении устава;</a:t>
            </a:r>
          </a:p>
          <a:p>
            <a:pPr indent="449263"/>
            <a:r>
              <a:rPr lang="ru-RU">
                <a:latin typeface="Times New Roman" pitchFamily="18" charset="0"/>
                <a:cs typeface="Times New Roman" pitchFamily="18" charset="0"/>
              </a:rPr>
              <a:t>- работник должен принадлежать к категории педагогических работников.</a:t>
            </a:r>
          </a:p>
        </p:txBody>
      </p:sp>
    </p:spTree>
  </p:cSld>
  <p:clrMapOvr>
    <a:masterClrMapping/>
  </p:clrMapOvr>
  <p:transition spd="slow" advClick="0" advTm="600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Прямоугольник 1"/>
          <p:cNvSpPr>
            <a:spLocks noChangeArrowheads="1"/>
          </p:cNvSpPr>
          <p:nvPr/>
        </p:nvSpPr>
        <p:spPr bwMode="auto">
          <a:xfrm>
            <a:off x="827088" y="188913"/>
            <a:ext cx="7632700" cy="4800600"/>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 3.Снятие дисциплинарного взыскания.</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lgn="just"/>
            <a:r>
              <a:rPr lang="ru-RU">
                <a:latin typeface="Times New Roman" pitchFamily="18" charset="0"/>
                <a:cs typeface="Times New Roman" pitchFamily="18" charset="0"/>
              </a:rPr>
              <a:t>Согласно статье 194 Трудового кодекса РФ дисциплинарное взыскание действует в течение одного года со дня его применения. По истечении этого срока оно снимается, работник считается не имеющим дисциплинарного взыскания.</a:t>
            </a:r>
          </a:p>
          <a:p>
            <a:pPr algn="just"/>
            <a:r>
              <a:rPr lang="ru-RU">
                <a:latin typeface="Times New Roman" pitchFamily="18" charset="0"/>
                <a:cs typeface="Times New Roman" pitchFamily="18" charset="0"/>
              </a:rPr>
              <a:t>Если в течение года со дня применения взыскания работник получает новое дисциплинарное взыскание, первоначальное сохраняет  силу и учитывается наравне с последним.    </a:t>
            </a:r>
          </a:p>
          <a:p>
            <a:pPr algn="just"/>
            <a:r>
              <a:rPr lang="ru-RU">
                <a:latin typeface="Times New Roman" pitchFamily="18" charset="0"/>
                <a:cs typeface="Times New Roman" pitchFamily="18" charset="0"/>
              </a:rPr>
              <a:t>	Дисциплинарное взыскание может быть снято досрочно:</a:t>
            </a:r>
          </a:p>
          <a:p>
            <a:pPr algn="just"/>
            <a:r>
              <a:rPr lang="ru-RU">
                <a:latin typeface="Times New Roman" pitchFamily="18" charset="0"/>
                <a:cs typeface="Times New Roman" pitchFamily="18" charset="0"/>
              </a:rPr>
              <a:t>	- по собственной инициативе работодателя;</a:t>
            </a:r>
          </a:p>
          <a:p>
            <a:pPr algn="just"/>
            <a:r>
              <a:rPr lang="ru-RU">
                <a:latin typeface="Times New Roman" pitchFamily="18" charset="0"/>
                <a:cs typeface="Times New Roman" pitchFamily="18" charset="0"/>
              </a:rPr>
              <a:t>	- по ходатайству профсоюзного комитета;</a:t>
            </a:r>
          </a:p>
          <a:p>
            <a:pPr algn="just"/>
            <a:r>
              <a:rPr lang="ru-RU">
                <a:latin typeface="Times New Roman" pitchFamily="18" charset="0"/>
                <a:cs typeface="Times New Roman" pitchFamily="18" charset="0"/>
              </a:rPr>
              <a:t>	- по просьбе работника.</a:t>
            </a:r>
          </a:p>
          <a:p>
            <a:pPr algn="just"/>
            <a:r>
              <a:rPr lang="ru-RU">
                <a:latin typeface="Times New Roman" pitchFamily="18" charset="0"/>
                <a:cs typeface="Times New Roman" pitchFamily="18" charset="0"/>
              </a:rPr>
              <a:t>	</a:t>
            </a:r>
            <a:r>
              <a:rPr lang="ru-RU" u="sng">
                <a:latin typeface="Times New Roman" pitchFamily="18" charset="0"/>
                <a:cs typeface="Times New Roman" pitchFamily="18" charset="0"/>
              </a:rPr>
              <a:t>Задача:</a:t>
            </a:r>
            <a:endParaRPr lang="ru-RU">
              <a:latin typeface="Times New Roman" pitchFamily="18" charset="0"/>
              <a:cs typeface="Times New Roman" pitchFamily="18" charset="0"/>
            </a:endParaRPr>
          </a:p>
          <a:p>
            <a:r>
              <a:rPr lang="ru-RU">
                <a:latin typeface="Times New Roman" pitchFamily="18" charset="0"/>
                <a:cs typeface="Times New Roman" pitchFamily="18" charset="0"/>
              </a:rPr>
              <a:t>	На работника наложено дисциплинарное взыскание. </a:t>
            </a:r>
          </a:p>
          <a:p>
            <a:r>
              <a:rPr lang="ru-RU">
                <a:latin typeface="Times New Roman" pitchFamily="18" charset="0"/>
                <a:cs typeface="Times New Roman" pitchFamily="18" charset="0"/>
              </a:rPr>
              <a:t>	Имеет ли право работодатель применять к нему меры поощрения, если срок действия дисциплинарного взыскания не истек?</a:t>
            </a:r>
            <a:endParaRPr lang="ru-RU">
              <a:latin typeface="Verdana" pitchFamily="34" charset="0"/>
            </a:endParaRPr>
          </a:p>
        </p:txBody>
      </p:sp>
    </p:spTree>
  </p:cSld>
  <p:clrMapOvr>
    <a:masterClrMapping/>
  </p:clrMapOvr>
  <p:transition spd="slow" advClick="0" advTm="6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Прямоугольник 1"/>
          <p:cNvSpPr>
            <a:spLocks noChangeArrowheads="1"/>
          </p:cNvSpPr>
          <p:nvPr/>
        </p:nvSpPr>
        <p:spPr bwMode="auto">
          <a:xfrm>
            <a:off x="611188" y="404813"/>
            <a:ext cx="7705725" cy="4800600"/>
          </a:xfrm>
          <a:prstGeom prst="rect">
            <a:avLst/>
          </a:prstGeom>
          <a:noFill/>
          <a:ln w="9525">
            <a:noFill/>
            <a:miter lim="800000"/>
            <a:headEnd/>
            <a:tailEnd/>
          </a:ln>
        </p:spPr>
        <p:txBody>
          <a:bodyPr>
            <a:spAutoFit/>
          </a:bodyPr>
          <a:lstStyle/>
          <a:p>
            <a:r>
              <a:rPr lang="ru-RU" u="sng">
                <a:latin typeface="Times New Roman" pitchFamily="18" charset="0"/>
                <a:cs typeface="Times New Roman" pitchFamily="18" charset="0"/>
              </a:rPr>
              <a:t>Ответ:</a:t>
            </a:r>
            <a:r>
              <a:rPr lang="ru-RU">
                <a:latin typeface="Times New Roman" pitchFamily="18" charset="0"/>
                <a:cs typeface="Times New Roman" pitchFamily="18" charset="0"/>
              </a:rPr>
              <a:t> Ранее действовавший КЗОТ РФ запрещал применять меры поощрения в течение срока действия дисциплинарного взыскания.</a:t>
            </a:r>
          </a:p>
          <a:p>
            <a:r>
              <a:rPr lang="ru-RU">
                <a:latin typeface="Times New Roman" pitchFamily="18" charset="0"/>
                <a:cs typeface="Times New Roman" pitchFamily="18" charset="0"/>
              </a:rPr>
              <a:t>	Трудовой кодекс такого запрета не содержит.</a:t>
            </a:r>
          </a:p>
          <a:p>
            <a:r>
              <a:rPr lang="ru-RU">
                <a:latin typeface="Times New Roman" pitchFamily="18" charset="0"/>
                <a:cs typeface="Times New Roman" pitchFamily="18" charset="0"/>
              </a:rPr>
              <a:t>	Поэтому работодатель вправе действовать по своему усмотрению.</a:t>
            </a:r>
          </a:p>
          <a:p>
            <a:r>
              <a:rPr lang="ru-RU">
                <a:latin typeface="Times New Roman" pitchFamily="18" charset="0"/>
                <a:cs typeface="Times New Roman" pitchFamily="18" charset="0"/>
              </a:rPr>
              <a:t>	</a:t>
            </a:r>
            <a:r>
              <a:rPr lang="ru-RU" u="sng">
                <a:latin typeface="Times New Roman" pitchFamily="18" charset="0"/>
                <a:cs typeface="Times New Roman" pitchFamily="18" charset="0"/>
              </a:rPr>
              <a:t>Задача:</a:t>
            </a:r>
            <a:endParaRPr lang="ru-RU">
              <a:latin typeface="Times New Roman" pitchFamily="18" charset="0"/>
              <a:cs typeface="Times New Roman" pitchFamily="18" charset="0"/>
            </a:endParaRPr>
          </a:p>
          <a:p>
            <a:r>
              <a:rPr lang="ru-RU">
                <a:latin typeface="Times New Roman" pitchFamily="18" charset="0"/>
                <a:cs typeface="Times New Roman" pitchFamily="18" charset="0"/>
              </a:rPr>
              <a:t>	Может ли руководитель образовательного учреждения применить к педагогическому работнику меры дисциплинарного взыскания во время прохождения испытательного срока?</a:t>
            </a:r>
          </a:p>
          <a:p>
            <a:r>
              <a:rPr lang="ru-RU">
                <a:latin typeface="Times New Roman" pitchFamily="18" charset="0"/>
                <a:cs typeface="Times New Roman" pitchFamily="18" charset="0"/>
              </a:rPr>
              <a:t>	</a:t>
            </a:r>
            <a:r>
              <a:rPr lang="ru-RU" u="sng">
                <a:latin typeface="Times New Roman" pitchFamily="18" charset="0"/>
                <a:cs typeface="Times New Roman" pitchFamily="18" charset="0"/>
              </a:rPr>
              <a:t>Ответ:</a:t>
            </a:r>
            <a:r>
              <a:rPr lang="ru-RU">
                <a:latin typeface="Times New Roman" pitchFamily="18" charset="0"/>
                <a:cs typeface="Times New Roman" pitchFamily="18" charset="0"/>
              </a:rPr>
              <a:t> Может. В соответствии со ст.70 ТК РФ в период прохождения испытательного срока на работника в полном объеме распространяется законодательство о труде. За неисполнение или ненадлежащее исполнение работником своих трудовых обязанностей работодатель вправе применить к нему меры дисциплинарного взыскания.</a:t>
            </a:r>
          </a:p>
          <a:p>
            <a:r>
              <a:rPr lang="ru-RU">
                <a:latin typeface="Times New Roman" pitchFamily="18" charset="0"/>
                <a:cs typeface="Times New Roman" pitchFamily="18" charset="0"/>
              </a:rPr>
              <a:t> </a:t>
            </a: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spTree>
  </p:cSld>
  <p:clrMapOvr>
    <a:masterClrMapping/>
  </p:clrMapOvr>
  <p:transition spd="slow" advClick="0" advTm="6000">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Прямоугольник 1"/>
          <p:cNvSpPr>
            <a:spLocks noChangeArrowheads="1"/>
          </p:cNvSpPr>
          <p:nvPr/>
        </p:nvSpPr>
        <p:spPr bwMode="auto">
          <a:xfrm>
            <a:off x="1331913" y="188913"/>
            <a:ext cx="7416800" cy="1754187"/>
          </a:xfrm>
          <a:prstGeom prst="rect">
            <a:avLst/>
          </a:prstGeom>
          <a:noFill/>
          <a:ln w="9525">
            <a:noFill/>
            <a:miter lim="800000"/>
            <a:headEnd/>
            <a:tailEnd/>
          </a:ln>
        </p:spPr>
        <p:txBody>
          <a:bodyPr>
            <a:spAutoFit/>
          </a:bodyPr>
          <a:lstStyle/>
          <a:p>
            <a:pPr algn="just"/>
            <a:r>
              <a:rPr lang="ru-RU" b="1">
                <a:latin typeface="Times New Roman" pitchFamily="18" charset="0"/>
                <a:cs typeface="Times New Roman" pitchFamily="18" charset="0"/>
              </a:rPr>
              <a:t> Пресс-релиз Чеченская  Республика</a:t>
            </a:r>
            <a:endParaRPr lang="ru-RU">
              <a:latin typeface="Times New Roman" pitchFamily="18" charset="0"/>
              <a:cs typeface="Times New Roman" pitchFamily="18" charset="0"/>
            </a:endParaRPr>
          </a:p>
          <a:p>
            <a:pPr algn="just"/>
            <a:r>
              <a:rPr lang="ru-RU" b="1">
                <a:latin typeface="Times New Roman" pitchFamily="18" charset="0"/>
                <a:cs typeface="Times New Roman" pitchFamily="18" charset="0"/>
              </a:rPr>
              <a:t>МБОУ «СОШ №2 г. Гудермеса» Гудермесского муниципального района</a:t>
            </a:r>
            <a:endParaRPr lang="ru-RU">
              <a:latin typeface="Times New Roman" pitchFamily="18" charset="0"/>
              <a:cs typeface="Times New Roman" pitchFamily="18" charset="0"/>
            </a:endParaRPr>
          </a:p>
          <a:p>
            <a:pPr algn="just"/>
            <a:r>
              <a:rPr lang="ru-RU" b="1">
                <a:latin typeface="Times New Roman" pitchFamily="18" charset="0"/>
                <a:cs typeface="Times New Roman" pitchFamily="18" charset="0"/>
              </a:rPr>
              <a:t>3662202, Чеченская Республика                                                                 </a:t>
            </a:r>
            <a:endParaRPr lang="ru-RU">
              <a:latin typeface="Times New Roman" pitchFamily="18" charset="0"/>
              <a:cs typeface="Times New Roman" pitchFamily="18" charset="0"/>
            </a:endParaRPr>
          </a:p>
          <a:p>
            <a:pPr algn="just"/>
            <a:r>
              <a:rPr lang="ru-RU" b="1">
                <a:latin typeface="Times New Roman" pitchFamily="18" charset="0"/>
                <a:cs typeface="Times New Roman" pitchFamily="18" charset="0"/>
              </a:rPr>
              <a:t>г. Гудермес, ул. Х.Нурадилова 22,  т. 2-24-40  </a:t>
            </a:r>
            <a:endParaRPr lang="ru-RU">
              <a:latin typeface="Times New Roman" pitchFamily="18" charset="0"/>
              <a:cs typeface="Times New Roman" pitchFamily="18" charset="0"/>
            </a:endParaRPr>
          </a:p>
          <a:p>
            <a:pPr algn="just"/>
            <a:r>
              <a:rPr lang="en-US" b="1" u="sng">
                <a:solidFill>
                  <a:srgbClr val="0000FF"/>
                </a:solidFill>
                <a:latin typeface="Times New Roman" pitchFamily="18" charset="0"/>
                <a:cs typeface="Times New Roman" pitchFamily="18" charset="0"/>
                <a:hlinkClick r:id="rId2"/>
              </a:rPr>
              <a:t>sch2-prof@mail.ru</a:t>
            </a:r>
            <a:r>
              <a:rPr lang="en-US" b="1">
                <a:latin typeface="Times New Roman" pitchFamily="18" charset="0"/>
                <a:cs typeface="Times New Roman" pitchFamily="18" charset="0"/>
              </a:rPr>
              <a:t> reSSovet777.</a:t>
            </a:r>
            <a:endParaRPr lang="ru-RU">
              <a:latin typeface="Times New Roman" pitchFamily="18" charset="0"/>
              <a:cs typeface="Times New Roman" pitchFamily="18" charset="0"/>
            </a:endParaRPr>
          </a:p>
        </p:txBody>
      </p:sp>
      <p:sp>
        <p:nvSpPr>
          <p:cNvPr id="79874" name="Прямоугольник 2"/>
          <p:cNvSpPr>
            <a:spLocks noChangeArrowheads="1"/>
          </p:cNvSpPr>
          <p:nvPr/>
        </p:nvSpPr>
        <p:spPr bwMode="auto">
          <a:xfrm>
            <a:off x="468313" y="1943100"/>
            <a:ext cx="8207375" cy="4246563"/>
          </a:xfrm>
          <a:prstGeom prst="rect">
            <a:avLst/>
          </a:prstGeom>
          <a:noFill/>
          <a:ln w="9525">
            <a:noFill/>
            <a:miter lim="800000"/>
            <a:headEnd/>
            <a:tailEnd/>
          </a:ln>
        </p:spPr>
        <p:txBody>
          <a:bodyPr>
            <a:spAutoFit/>
          </a:bodyPr>
          <a:lstStyle/>
          <a:p>
            <a:pPr algn="just"/>
            <a:r>
              <a:rPr lang="en-US" b="1">
                <a:latin typeface="Times New Roman" pitchFamily="18" charset="0"/>
                <a:cs typeface="Times New Roman" pitchFamily="18" charset="0"/>
              </a:rPr>
              <a:t> </a:t>
            </a:r>
            <a:r>
              <a:rPr lang="ru-RU" b="1">
                <a:latin typeface="Times New Roman" pitchFamily="18" charset="0"/>
                <a:cs typeface="Times New Roman" pitchFamily="18" charset="0"/>
              </a:rPr>
              <a:t>О правах узнаёшь в профсоюзе.</a:t>
            </a:r>
            <a:endParaRPr lang="ru-RU">
              <a:latin typeface="Times New Roman" pitchFamily="18" charset="0"/>
              <a:cs typeface="Times New Roman" pitchFamily="18" charset="0"/>
            </a:endParaRPr>
          </a:p>
          <a:p>
            <a:pPr algn="just"/>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lgn="just"/>
            <a:r>
              <a:rPr lang="ru-RU" b="1">
                <a:latin typeface="Times New Roman" pitchFamily="18" charset="0"/>
                <a:cs typeface="Times New Roman" pitchFamily="18" charset="0"/>
              </a:rPr>
              <a:t>25.10.14г. в МБОУ «СОШ №2 г. Гудермеса»</a:t>
            </a:r>
            <a:r>
              <a:rPr lang="ru-RU" b="1" i="1">
                <a:latin typeface="Times New Roman" pitchFamily="18" charset="0"/>
                <a:cs typeface="Times New Roman" pitchFamily="18" charset="0"/>
              </a:rPr>
              <a:t> </a:t>
            </a:r>
            <a:r>
              <a:rPr lang="ru-RU" b="1">
                <a:latin typeface="Times New Roman" pitchFamily="18" charset="0"/>
                <a:cs typeface="Times New Roman" pitchFamily="18" charset="0"/>
              </a:rPr>
              <a:t> </a:t>
            </a:r>
            <a:r>
              <a:rPr lang="ru-RU" b="1" i="1">
                <a:latin typeface="Times New Roman" pitchFamily="18" charset="0"/>
                <a:cs typeface="Times New Roman" pitchFamily="18" charset="0"/>
              </a:rPr>
              <a:t>было проведено занятие профсоюзного кружка   по распространению  духовно - нравственных и правовых знаний»на тему: «Дисциплина и дисциплинарные взыскания»    Занятие было предварительно  подготовлено. Все участники занятия получили домашнее задание, где должны были изучить трудовой кодекс, закон об образовании РФ. Хорошие знания  должностных инструкций учителей-предметников, классных руководителей и руководителей методических объединений, знания в соблюдении данных инструкций  показали участники занятия профкружка правовых знаний.  Теперь нам понятно: когда даётся выговор, когда делают замечание и когда  можно отделаться лёгким предупреждением, говорили присутствующие на занятии. Значит занятие проведено не зря и не для галочки.</a:t>
            </a:r>
            <a:endParaRPr lang="ru-RU">
              <a:latin typeface="Times New Roman" pitchFamily="18" charset="0"/>
              <a:cs typeface="Times New Roman" pitchFamily="18" charset="0"/>
            </a:endParaRPr>
          </a:p>
          <a:p>
            <a:pPr algn="just"/>
            <a:r>
              <a:rPr lang="ru-RU" b="1">
                <a:latin typeface="Times New Roman" pitchFamily="18" charset="0"/>
                <a:cs typeface="Times New Roman" pitchFamily="18" charset="0"/>
              </a:rPr>
              <a:t> </a:t>
            </a:r>
            <a:endParaRPr lang="ru-RU">
              <a:latin typeface="Verdana" pitchFamily="34" charset="0"/>
            </a:endParaRPr>
          </a:p>
        </p:txBody>
      </p:sp>
    </p:spTree>
  </p:cSld>
  <p:clrMapOvr>
    <a:masterClrMapping/>
  </p:clrMapOvr>
  <p:transition spd="slow" advClick="0" advTm="6000">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atin typeface="Verdana" pitchFamily="34" charset="0"/>
            </a:endParaRPr>
          </a:p>
        </p:txBody>
      </p:sp>
      <p:pic>
        <p:nvPicPr>
          <p:cNvPr id="80898" name="Picture 1"/>
          <p:cNvPicPr>
            <a:picLocks noChangeAspect="1" noChangeArrowheads="1"/>
          </p:cNvPicPr>
          <p:nvPr/>
        </p:nvPicPr>
        <p:blipFill>
          <a:blip r:embed="rId2"/>
          <a:srcRect/>
          <a:stretch>
            <a:fillRect/>
          </a:stretch>
        </p:blipFill>
        <p:spPr bwMode="auto">
          <a:xfrm>
            <a:off x="468313" y="804863"/>
            <a:ext cx="8389937" cy="4767262"/>
          </a:xfrm>
          <a:prstGeom prst="rect">
            <a:avLst/>
          </a:prstGeom>
          <a:noFill/>
          <a:ln w="9525">
            <a:noFill/>
            <a:miter lim="800000"/>
            <a:headEnd/>
            <a:tailEnd/>
          </a:ln>
        </p:spPr>
      </p:pic>
      <p:sp>
        <p:nvSpPr>
          <p:cNvPr id="80899" name="Прямоугольник 2"/>
          <p:cNvSpPr>
            <a:spLocks noChangeArrowheads="1"/>
          </p:cNvSpPr>
          <p:nvPr/>
        </p:nvSpPr>
        <p:spPr bwMode="auto">
          <a:xfrm>
            <a:off x="3708400" y="5445125"/>
            <a:ext cx="3095625" cy="646113"/>
          </a:xfrm>
          <a:prstGeom prst="rect">
            <a:avLst/>
          </a:prstGeom>
          <a:noFill/>
          <a:ln w="9525">
            <a:noFill/>
            <a:miter lim="800000"/>
            <a:headEnd/>
            <a:tailEnd/>
          </a:ln>
        </p:spPr>
        <p:txBody>
          <a:bodyPr>
            <a:spAutoFit/>
          </a:bodyPr>
          <a:lstStyle/>
          <a:p>
            <a:pPr algn="just"/>
            <a:endParaRPr lang="ru-RU" b="1">
              <a:latin typeface="Times New Roman" pitchFamily="18" charset="0"/>
              <a:cs typeface="Times New Roman" pitchFamily="18" charset="0"/>
            </a:endParaRPr>
          </a:p>
          <a:p>
            <a:pPr algn="just"/>
            <a:r>
              <a:rPr lang="ru-RU" b="1">
                <a:latin typeface="Times New Roman" pitchFamily="18" charset="0"/>
                <a:cs typeface="Times New Roman" pitchFamily="18" charset="0"/>
              </a:rPr>
              <a:t>Автор  Апандиева З.А.</a:t>
            </a:r>
            <a:endParaRPr lang="ru-RU">
              <a:latin typeface="Times New Roman" pitchFamily="18" charset="0"/>
              <a:cs typeface="Times New Roman" pitchFamily="18" charset="0"/>
            </a:endParaRPr>
          </a:p>
        </p:txBody>
      </p:sp>
    </p:spTree>
  </p:cSld>
  <p:clrMapOvr>
    <a:masterClrMapping/>
  </p:clrMapOvr>
  <p:transition spd="slow" advClick="0" advTm="6000">
    <p:circl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Прямоугольник 1"/>
          <p:cNvSpPr>
            <a:spLocks noChangeArrowheads="1"/>
          </p:cNvSpPr>
          <p:nvPr/>
        </p:nvSpPr>
        <p:spPr bwMode="auto">
          <a:xfrm>
            <a:off x="900113" y="476250"/>
            <a:ext cx="6048375" cy="5356225"/>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 Тема занятия №3</a:t>
            </a:r>
            <a:r>
              <a:rPr lang="ru-RU">
                <a:latin typeface="Times New Roman" pitchFamily="18" charset="0"/>
                <a:cs typeface="Times New Roman" pitchFamily="18" charset="0"/>
              </a:rPr>
              <a:t> </a:t>
            </a:r>
            <a:r>
              <a:rPr lang="ru-RU" b="1">
                <a:latin typeface="Times New Roman" pitchFamily="18" charset="0"/>
                <a:cs typeface="Times New Roman" pitchFamily="18" charset="0"/>
              </a:rPr>
              <a:t>профкружка по распространению  духовно - нравственных и правовых знаний» на тему:</a:t>
            </a:r>
            <a:r>
              <a:rPr lang="ru-RU">
                <a:latin typeface="Times New Roman" pitchFamily="18" charset="0"/>
                <a:cs typeface="Times New Roman" pitchFamily="18" charset="0"/>
              </a:rPr>
              <a:t> « Мудрость общения».</a:t>
            </a:r>
          </a:p>
          <a:p>
            <a:r>
              <a:rPr lang="ru-RU">
                <a:latin typeface="Times New Roman" pitchFamily="18" charset="0"/>
                <a:cs typeface="Times New Roman" pitchFamily="18" charset="0"/>
              </a:rPr>
              <a:t>       </a:t>
            </a:r>
            <a:r>
              <a:rPr lang="ru-RU" b="1">
                <a:latin typeface="Times New Roman" pitchFamily="18" charset="0"/>
                <a:cs typeface="Times New Roman" pitchFamily="18" charset="0"/>
              </a:rPr>
              <a:t>Место проведения: кабинет№1(биология)</a:t>
            </a:r>
            <a:endParaRPr lang="ru-RU">
              <a:latin typeface="Times New Roman" pitchFamily="18" charset="0"/>
              <a:cs typeface="Times New Roman" pitchFamily="18" charset="0"/>
            </a:endParaRPr>
          </a:p>
          <a:p>
            <a:r>
              <a:rPr lang="ru-RU" b="1">
                <a:latin typeface="Times New Roman" pitchFamily="18" charset="0"/>
                <a:cs typeface="Times New Roman" pitchFamily="18" charset="0"/>
              </a:rPr>
              <a:t>       Дата проведения: 22.11.2014г   </a:t>
            </a:r>
            <a:r>
              <a:rPr lang="ru-RU">
                <a:latin typeface="Times New Roman" pitchFamily="18" charset="0"/>
                <a:cs typeface="Times New Roman" pitchFamily="18" charset="0"/>
              </a:rPr>
              <a:t>      </a:t>
            </a:r>
          </a:p>
          <a:p>
            <a:r>
              <a:rPr lang="ru-RU">
                <a:latin typeface="Times New Roman" pitchFamily="18" charset="0"/>
                <a:cs typeface="Times New Roman" pitchFamily="18" charset="0"/>
              </a:rPr>
              <a:t> </a:t>
            </a:r>
          </a:p>
          <a:p>
            <a:r>
              <a:rPr lang="ru-RU">
                <a:latin typeface="Times New Roman" pitchFamily="18" charset="0"/>
                <a:cs typeface="Times New Roman" pitchFamily="18" charset="0"/>
              </a:rPr>
              <a:t>Участники:</a:t>
            </a:r>
          </a:p>
          <a:p>
            <a:r>
              <a:rPr lang="ru-RU">
                <a:latin typeface="Times New Roman" pitchFamily="18" charset="0"/>
                <a:cs typeface="Times New Roman" pitchFamily="18" charset="0"/>
              </a:rPr>
              <a:t>                      1.Апандиева З.А. </a:t>
            </a:r>
          </a:p>
          <a:p>
            <a:r>
              <a:rPr lang="ru-RU">
                <a:latin typeface="Times New Roman" pitchFamily="18" charset="0"/>
                <a:cs typeface="Times New Roman" pitchFamily="18" charset="0"/>
              </a:rPr>
              <a:t>                      2.Оздарбиева С Х.</a:t>
            </a:r>
          </a:p>
          <a:p>
            <a:r>
              <a:rPr lang="ru-RU">
                <a:latin typeface="Times New Roman" pitchFamily="18" charset="0"/>
                <a:cs typeface="Times New Roman" pitchFamily="18" charset="0"/>
              </a:rPr>
              <a:t>                      3.Дагаева М.М.</a:t>
            </a:r>
          </a:p>
          <a:p>
            <a:r>
              <a:rPr lang="ru-RU">
                <a:latin typeface="Times New Roman" pitchFamily="18" charset="0"/>
                <a:cs typeface="Times New Roman" pitchFamily="18" charset="0"/>
              </a:rPr>
              <a:t>                      4.Гериева Б.Б.</a:t>
            </a:r>
          </a:p>
          <a:p>
            <a:r>
              <a:rPr lang="ru-RU">
                <a:latin typeface="Times New Roman" pitchFamily="18" charset="0"/>
                <a:cs typeface="Times New Roman" pitchFamily="18" charset="0"/>
              </a:rPr>
              <a:t>                      5.Юсупова З.А.</a:t>
            </a:r>
          </a:p>
          <a:p>
            <a:r>
              <a:rPr lang="ru-RU">
                <a:latin typeface="Times New Roman" pitchFamily="18" charset="0"/>
                <a:cs typeface="Times New Roman" pitchFamily="18" charset="0"/>
              </a:rPr>
              <a:t>                      6. Юсупов С.Х.</a:t>
            </a:r>
          </a:p>
          <a:p>
            <a:r>
              <a:rPr lang="ru-RU">
                <a:latin typeface="Times New Roman" pitchFamily="18" charset="0"/>
                <a:cs typeface="Times New Roman" pitchFamily="18" charset="0"/>
              </a:rPr>
              <a:t>                      7.Тарамова З.Т.</a:t>
            </a:r>
          </a:p>
          <a:p>
            <a:r>
              <a:rPr lang="ru-RU">
                <a:latin typeface="Times New Roman" pitchFamily="18" charset="0"/>
                <a:cs typeface="Times New Roman" pitchFamily="18" charset="0"/>
              </a:rPr>
              <a:t>                       8. Наурбиева М.Д.</a:t>
            </a:r>
          </a:p>
          <a:p>
            <a:r>
              <a:rPr lang="ru-RU">
                <a:latin typeface="Times New Roman" pitchFamily="18" charset="0"/>
                <a:cs typeface="Times New Roman" pitchFamily="18" charset="0"/>
              </a:rPr>
              <a:t>                       9. Капланова З.В.</a:t>
            </a:r>
          </a:p>
          <a:p>
            <a:r>
              <a:rPr lang="ru-RU">
                <a:latin typeface="Times New Roman" pitchFamily="18" charset="0"/>
                <a:cs typeface="Times New Roman" pitchFamily="18" charset="0"/>
              </a:rPr>
              <a:t>                       10.Андиева З.Х.</a:t>
            </a:r>
          </a:p>
          <a:p>
            <a:r>
              <a:rPr lang="ru-RU">
                <a:latin typeface="Times New Roman" pitchFamily="18" charset="0"/>
                <a:cs typeface="Times New Roman" pitchFamily="18" charset="0"/>
              </a:rPr>
              <a:t>                       11. Башхаджиева Ф.Ш.</a:t>
            </a:r>
          </a:p>
          <a:p>
            <a:r>
              <a:rPr lang="ru-RU">
                <a:latin typeface="Times New Roman" pitchFamily="18" charset="0"/>
                <a:cs typeface="Times New Roman" pitchFamily="18" charset="0"/>
              </a:rPr>
              <a:t>                       12.Мусаева М.Д.</a:t>
            </a:r>
            <a:endParaRPr lang="ru-RU">
              <a:latin typeface="Verdana" pitchFamily="34" charset="0"/>
            </a:endParaRPr>
          </a:p>
        </p:txBody>
      </p:sp>
    </p:spTree>
  </p:cSld>
  <p:clrMapOvr>
    <a:masterClrMapping/>
  </p:clrMapOvr>
  <p:transition spd="slow" advClick="0" advTm="6000">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Прямоугольник 1"/>
          <p:cNvSpPr>
            <a:spLocks noChangeArrowheads="1"/>
          </p:cNvSpPr>
          <p:nvPr/>
        </p:nvSpPr>
        <p:spPr bwMode="auto">
          <a:xfrm>
            <a:off x="323850" y="188913"/>
            <a:ext cx="8712200" cy="6740525"/>
          </a:xfrm>
          <a:prstGeom prst="rect">
            <a:avLst/>
          </a:prstGeom>
          <a:noFill/>
          <a:ln w="9525">
            <a:noFill/>
            <a:miter lim="800000"/>
            <a:headEnd/>
            <a:tailEnd/>
          </a:ln>
        </p:spPr>
        <p:txBody>
          <a:bodyPr>
            <a:spAutoFit/>
          </a:bodyPr>
          <a:lstStyle/>
          <a:p>
            <a:pPr indent="449263" algn="just"/>
            <a:r>
              <a:rPr lang="ru-RU" b="1">
                <a:latin typeface="Times New Roman" pitchFamily="18" charset="0"/>
                <a:cs typeface="Times New Roman" pitchFamily="18" charset="0"/>
              </a:rPr>
              <a:t>Цель занятия:</a:t>
            </a:r>
            <a:r>
              <a:rPr lang="ru-RU">
                <a:latin typeface="Times New Roman" pitchFamily="18" charset="0"/>
                <a:cs typeface="Times New Roman" pitchFamily="18" charset="0"/>
              </a:rPr>
              <a:t> Познакомиться с понятием «общение», с основными правилами бесконфликтного общения. Выход из конфликтных ситуаций.</a:t>
            </a:r>
          </a:p>
          <a:p>
            <a:pPr indent="449263" algn="just"/>
            <a:r>
              <a:rPr lang="ru-RU">
                <a:latin typeface="Times New Roman" pitchFamily="18" charset="0"/>
                <a:cs typeface="Times New Roman" pitchFamily="18" charset="0"/>
              </a:rPr>
              <a:t>Форма проведения занятия - круглый стол.</a:t>
            </a:r>
          </a:p>
          <a:p>
            <a:pPr indent="449263" algn="just"/>
            <a:r>
              <a:rPr lang="ru-RU">
                <a:latin typeface="Times New Roman" pitchFamily="18" charset="0"/>
                <a:cs typeface="Times New Roman" pitchFamily="18" charset="0"/>
              </a:rPr>
              <a:t>Оборудование и оснащение:</a:t>
            </a:r>
          </a:p>
          <a:p>
            <a:pPr indent="449263" algn="just"/>
            <a:r>
              <a:rPr lang="ru-RU" i="1">
                <a:latin typeface="Times New Roman" pitchFamily="18" charset="0"/>
                <a:cs typeface="Times New Roman" pitchFamily="18" charset="0"/>
              </a:rPr>
              <a:t>(Тема занятия и тезисы написаны на ватмане).</a:t>
            </a:r>
            <a:endParaRPr lang="ru-RU">
              <a:latin typeface="Times New Roman" pitchFamily="18" charset="0"/>
              <a:cs typeface="Times New Roman" pitchFamily="18" charset="0"/>
            </a:endParaRPr>
          </a:p>
          <a:p>
            <a:pPr indent="449263" algn="just"/>
            <a:r>
              <a:rPr lang="ru-RU" i="1">
                <a:latin typeface="Times New Roman" pitchFamily="18" charset="0"/>
                <a:cs typeface="Times New Roman" pitchFamily="18" charset="0"/>
              </a:rPr>
              <a:t>Уметь ходить, уметь стоять, говорить, уметь быть вежливым - </a:t>
            </a:r>
            <a:r>
              <a:rPr lang="ru-RU">
                <a:latin typeface="Times New Roman" pitchFamily="18" charset="0"/>
                <a:cs typeface="Times New Roman" pitchFamily="18" charset="0"/>
              </a:rPr>
              <a:t> </a:t>
            </a:r>
            <a:r>
              <a:rPr lang="ru-RU" i="1">
                <a:latin typeface="Times New Roman" pitchFamily="18" charset="0"/>
                <a:cs typeface="Times New Roman" pitchFamily="18" charset="0"/>
              </a:rPr>
              <a:t>не пустяк </a:t>
            </a:r>
            <a:r>
              <a:rPr lang="ru-RU">
                <a:latin typeface="Times New Roman" pitchFamily="18" charset="0"/>
                <a:cs typeface="Times New Roman" pitchFamily="18" charset="0"/>
              </a:rPr>
              <a:t>(А.С.Макаренко).</a:t>
            </a:r>
          </a:p>
          <a:p>
            <a:pPr indent="449263" algn="just"/>
            <a:r>
              <a:rPr lang="ru-RU" i="1">
                <a:latin typeface="Times New Roman" pitchFamily="18" charset="0"/>
                <a:cs typeface="Times New Roman" pitchFamily="18" charset="0"/>
              </a:rPr>
              <a:t>Никогда еще невежество никому не помогло...</a:t>
            </a:r>
            <a:r>
              <a:rPr lang="ru-RU">
                <a:latin typeface="Times New Roman" pitchFamily="18" charset="0"/>
                <a:cs typeface="Times New Roman" pitchFamily="18" charset="0"/>
              </a:rPr>
              <a:t>(К.Маркс)</a:t>
            </a:r>
          </a:p>
          <a:p>
            <a:pPr indent="449263" algn="just"/>
            <a:r>
              <a:rPr lang="ru-RU" i="1">
                <a:latin typeface="Times New Roman" pitchFamily="18" charset="0"/>
                <a:cs typeface="Times New Roman" pitchFamily="18" charset="0"/>
              </a:rPr>
              <a:t>Кто властвовать желает над собой - тот должен чувства сдерживать порой </a:t>
            </a:r>
            <a:r>
              <a:rPr lang="ru-RU">
                <a:latin typeface="Times New Roman" pitchFamily="18" charset="0"/>
                <a:cs typeface="Times New Roman" pitchFamily="18" charset="0"/>
              </a:rPr>
              <a:t>(Д.Чосер).</a:t>
            </a:r>
          </a:p>
          <a:p>
            <a:pPr indent="449263" algn="just"/>
            <a:r>
              <a:rPr lang="ru-RU">
                <a:latin typeface="Times New Roman" pitchFamily="18" charset="0"/>
                <a:cs typeface="Times New Roman" pitchFamily="18" charset="0"/>
              </a:rPr>
              <a:t>2. Музыкальное оформление (</a:t>
            </a:r>
            <a:r>
              <a:rPr lang="ru-RU" i="1">
                <a:latin typeface="Times New Roman" pitchFamily="18" charset="0"/>
                <a:cs typeface="Times New Roman" pitchFamily="18" charset="0"/>
              </a:rPr>
              <a:t>на усмотрение руководителя кружка</a:t>
            </a:r>
            <a:r>
              <a:rPr lang="ru-RU">
                <a:latin typeface="Times New Roman" pitchFamily="18" charset="0"/>
                <a:cs typeface="Times New Roman" pitchFamily="18" charset="0"/>
              </a:rPr>
              <a:t>):</a:t>
            </a:r>
          </a:p>
          <a:p>
            <a:pPr indent="449263" algn="just"/>
            <a:r>
              <a:rPr lang="ru-RU" i="1">
                <a:latin typeface="Times New Roman" pitchFamily="18" charset="0"/>
                <a:cs typeface="Times New Roman" pitchFamily="18" charset="0"/>
              </a:rPr>
              <a:t>Современные мелодии в обработке П. Мариа.</a:t>
            </a:r>
            <a:endParaRPr lang="ru-RU">
              <a:latin typeface="Times New Roman" pitchFamily="18" charset="0"/>
              <a:cs typeface="Times New Roman" pitchFamily="18" charset="0"/>
            </a:endParaRPr>
          </a:p>
          <a:p>
            <a:pPr indent="449263" algn="just"/>
            <a:r>
              <a:rPr lang="ru-RU" i="1">
                <a:latin typeface="Times New Roman" pitchFamily="18" charset="0"/>
                <a:cs typeface="Times New Roman" pitchFamily="18" charset="0"/>
              </a:rPr>
              <a:t>Русские народные мелодии.</a:t>
            </a:r>
            <a:endParaRPr lang="ru-RU">
              <a:latin typeface="Times New Roman" pitchFamily="18" charset="0"/>
              <a:cs typeface="Times New Roman" pitchFamily="18" charset="0"/>
            </a:endParaRPr>
          </a:p>
          <a:p>
            <a:pPr indent="449263" algn="just"/>
            <a:r>
              <a:rPr lang="ru-RU" b="1" i="1">
                <a:latin typeface="Times New Roman" pitchFamily="18" charset="0"/>
                <a:cs typeface="Times New Roman" pitchFamily="18" charset="0"/>
              </a:rPr>
              <a:t>                          </a:t>
            </a:r>
            <a:endParaRPr lang="ru-RU">
              <a:latin typeface="Times New Roman" pitchFamily="18" charset="0"/>
              <a:cs typeface="Times New Roman" pitchFamily="18" charset="0"/>
            </a:endParaRPr>
          </a:p>
          <a:p>
            <a:pPr indent="449263" algn="just"/>
            <a:r>
              <a:rPr lang="ru-RU" b="1" i="1">
                <a:latin typeface="Times New Roman" pitchFamily="18" charset="0"/>
                <a:cs typeface="Times New Roman" pitchFamily="18" charset="0"/>
              </a:rPr>
              <a:t>                      ХОД ЗАНЯТИЯ </a:t>
            </a:r>
            <a:r>
              <a:rPr lang="ru-RU" i="1">
                <a:latin typeface="Times New Roman" pitchFamily="18" charset="0"/>
                <a:cs typeface="Times New Roman" pitchFamily="18" charset="0"/>
              </a:rPr>
              <a:t>(краткая стенограмма).</a:t>
            </a:r>
            <a:endParaRPr lang="ru-RU">
              <a:latin typeface="Times New Roman" pitchFamily="18" charset="0"/>
              <a:cs typeface="Times New Roman" pitchFamily="18" charset="0"/>
            </a:endParaRPr>
          </a:p>
          <a:p>
            <a:pPr indent="449263" algn="just"/>
            <a:r>
              <a:rPr lang="ru-RU" b="1" i="1">
                <a:latin typeface="Times New Roman" pitchFamily="18" charset="0"/>
                <a:cs typeface="Times New Roman" pitchFamily="18" charset="0"/>
              </a:rPr>
              <a:t>Руководитель кружка</a:t>
            </a:r>
            <a:r>
              <a:rPr lang="ru-RU" i="1">
                <a:latin typeface="Times New Roman" pitchFamily="18" charset="0"/>
                <a:cs typeface="Times New Roman" pitchFamily="18" charset="0"/>
              </a:rPr>
              <a:t>: </a:t>
            </a:r>
            <a:r>
              <a:rPr lang="ru-RU">
                <a:latin typeface="Times New Roman" pitchFamily="18" charset="0"/>
                <a:cs typeface="Times New Roman" pitchFamily="18" charset="0"/>
              </a:rPr>
              <a:t>Уважаемые коллеги! Сегодня для обсуждения мы выбрали тему: «Мудрость общения». На первый взгляд - что здесь мудрого? Ведь, кажется, все здесь просто – с первых дней своей жизни человек вступает в общение с окружающим миром, и общение, как процесс сопровождает всю его жизнь.</a:t>
            </a:r>
          </a:p>
          <a:p>
            <a:pPr indent="449263" algn="just"/>
            <a:r>
              <a:rPr lang="ru-RU">
                <a:latin typeface="Times New Roman" pitchFamily="18" charset="0"/>
                <a:cs typeface="Times New Roman" pitchFamily="18" charset="0"/>
              </a:rPr>
              <a:t>Но, как часто от неумения находить общий язык с окружающими возникают невзгоды, неудачи, конфликты. В итоге - эмоциональный стресс, подрывающий психическое и физическое здоровье.</a:t>
            </a:r>
          </a:p>
          <a:p>
            <a:pPr indent="449263" algn="just"/>
            <a:r>
              <a:rPr lang="ru-RU">
                <a:latin typeface="Times New Roman" pitchFamily="18" charset="0"/>
                <a:cs typeface="Times New Roman" pitchFamily="18" charset="0"/>
              </a:rPr>
              <a:t>Каждый человек уникален, неповторим - вот почему надо знать  принципы правильного общения.</a:t>
            </a:r>
          </a:p>
        </p:txBody>
      </p:sp>
    </p:spTree>
  </p:cSld>
  <p:clrMapOvr>
    <a:masterClrMapping/>
  </p:clrMapOvr>
  <p:transition spd="slow" advClick="0" advTm="7000">
    <p:pull/>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Прямоугольник 1"/>
          <p:cNvSpPr>
            <a:spLocks noChangeArrowheads="1"/>
          </p:cNvSpPr>
          <p:nvPr/>
        </p:nvSpPr>
        <p:spPr bwMode="auto">
          <a:xfrm>
            <a:off x="323850" y="620713"/>
            <a:ext cx="8064500" cy="3970337"/>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Итак, вначале давайте разберемся, что такое общение?</a:t>
            </a:r>
          </a:p>
          <a:p>
            <a:pPr indent="449263" algn="just"/>
            <a:r>
              <a:rPr lang="ru-RU" i="1">
                <a:latin typeface="Times New Roman" pitchFamily="18" charset="0"/>
                <a:cs typeface="Times New Roman" pitchFamily="18" charset="0"/>
              </a:rPr>
              <a:t>(Высказывания членов кружка)</a:t>
            </a:r>
            <a:endParaRPr lang="ru-RU">
              <a:latin typeface="Times New Roman" pitchFamily="18" charset="0"/>
              <a:cs typeface="Times New Roman" pitchFamily="18" charset="0"/>
            </a:endParaRPr>
          </a:p>
          <a:p>
            <a:pPr indent="449263" algn="just"/>
            <a:r>
              <a:rPr lang="ru-RU">
                <a:latin typeface="Times New Roman" pitchFamily="18" charset="0"/>
                <a:cs typeface="Times New Roman" pitchFamily="18" charset="0"/>
              </a:rPr>
              <a:t>Психологи понимают под общением, как намеренное влияние и воздействие на поведение, состояние, уровень активности партнера.</a:t>
            </a:r>
          </a:p>
          <a:p>
            <a:pPr indent="449263" algn="just"/>
            <a:r>
              <a:rPr lang="ru-RU">
                <a:latin typeface="Times New Roman" pitchFamily="18" charset="0"/>
                <a:cs typeface="Times New Roman" pitchFamily="18" charset="0"/>
              </a:rPr>
              <a:t>При общении происходит обмен информацией, взаимовлияние, сопереживание, формирование убеждений, взглядов, характера, интеллекта.</a:t>
            </a:r>
          </a:p>
          <a:p>
            <a:pPr indent="449263" algn="just"/>
            <a:r>
              <a:rPr lang="ru-RU">
                <a:latin typeface="Times New Roman" pitchFamily="18" charset="0"/>
                <a:cs typeface="Times New Roman" pitchFamily="18" charset="0"/>
              </a:rPr>
              <a:t>Важнейшая цель и итог общения - удовлетворение своих социальных, духовных и биологических потребностей.</a:t>
            </a:r>
          </a:p>
          <a:p>
            <a:pPr indent="449263" algn="just"/>
            <a:r>
              <a:rPr lang="ru-RU">
                <a:latin typeface="Times New Roman" pitchFamily="18" charset="0"/>
                <a:cs typeface="Times New Roman" pitchFamily="18" charset="0"/>
              </a:rPr>
              <a:t>Руководитель кружка:</a:t>
            </a:r>
          </a:p>
          <a:p>
            <a:pPr indent="449263" algn="just"/>
            <a:r>
              <a:rPr lang="ru-RU">
                <a:latin typeface="Times New Roman" pitchFamily="18" charset="0"/>
                <a:cs typeface="Times New Roman" pitchFamily="18" charset="0"/>
              </a:rPr>
              <a:t>А сейчас давайте себе представим образ общительного человека. Каким он должен быть? Чем он отличается от других людей? Одним словом - ваше видение общительного человека. Для этого вспомните своих друзей, коллег, знакомых, может быть это поможет вам составить перечень качеств важных для приятного и продуктивного общения.</a:t>
            </a:r>
          </a:p>
        </p:txBody>
      </p:sp>
    </p:spTree>
  </p:cSld>
  <p:clrMapOvr>
    <a:masterClrMapping/>
  </p:clrMapOvr>
  <p:transition spd="slow" advClick="0" advTm="7000">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Прямоугольник 1"/>
          <p:cNvSpPr>
            <a:spLocks noChangeArrowheads="1"/>
          </p:cNvSpPr>
          <p:nvPr/>
        </p:nvSpPr>
        <p:spPr bwMode="auto">
          <a:xfrm>
            <a:off x="611188" y="260350"/>
            <a:ext cx="7993062" cy="5078413"/>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Вот такие качества вы считаете главными в общении. А интересно, сами мы обладаем этими качествами?</a:t>
            </a:r>
          </a:p>
          <a:p>
            <a:pPr indent="449263" algn="just"/>
            <a:r>
              <a:rPr lang="ru-RU">
                <a:latin typeface="Times New Roman" pitchFamily="18" charset="0"/>
                <a:cs typeface="Times New Roman" pitchFamily="18" charset="0"/>
              </a:rPr>
              <a:t> В графе «Самооценка» каждый, в зависимости от того, насколько свойственно ему то или иное качество, должен поставить оценку по пятибалльной системе. Естественно, чем выше степень проявления того или иного</a:t>
            </a:r>
            <a:r>
              <a:rPr lang="ru-RU" i="1">
                <a:latin typeface="Times New Roman" pitchFamily="18" charset="0"/>
                <a:cs typeface="Times New Roman" pitchFamily="18" charset="0"/>
              </a:rPr>
              <a:t> </a:t>
            </a:r>
            <a:r>
              <a:rPr lang="ru-RU">
                <a:latin typeface="Times New Roman" pitchFamily="18" charset="0"/>
                <a:cs typeface="Times New Roman" pitchFamily="18" charset="0"/>
              </a:rPr>
              <a:t>качества, тем выше балл, который вы себе выставляете.</a:t>
            </a:r>
          </a:p>
          <a:p>
            <a:pPr indent="449263" algn="just"/>
            <a:r>
              <a:rPr lang="ru-RU" i="1">
                <a:latin typeface="Times New Roman" pitchFamily="18" charset="0"/>
                <a:cs typeface="Times New Roman" pitchFamily="18" charset="0"/>
              </a:rPr>
              <a:t>(Все работают с таблицей, звучит легкая музыка).</a:t>
            </a:r>
            <a:endParaRPr lang="ru-RU">
              <a:latin typeface="Times New Roman" pitchFamily="18" charset="0"/>
              <a:cs typeface="Times New Roman" pitchFamily="18" charset="0"/>
            </a:endParaRPr>
          </a:p>
          <a:p>
            <a:pPr indent="449263" algn="just"/>
            <a:r>
              <a:rPr lang="ru-RU">
                <a:latin typeface="Times New Roman" pitchFamily="18" charset="0"/>
                <a:cs typeface="Times New Roman" pitchFamily="18" charset="0"/>
              </a:rPr>
              <a:t>В последней графе выводится средний балл.</a:t>
            </a:r>
          </a:p>
          <a:p>
            <a:pPr indent="449263" algn="just"/>
            <a:r>
              <a:rPr lang="ru-RU">
                <a:latin typeface="Times New Roman" pitchFamily="18" charset="0"/>
                <a:cs typeface="Times New Roman" pitchFamily="18" charset="0"/>
              </a:rPr>
              <a:t>«Вот такой у нас получился коллективный портрет «лидера» по общению среди участников нашего кружка».</a:t>
            </a:r>
          </a:p>
          <a:p>
            <a:pPr indent="449263" algn="just"/>
            <a:r>
              <a:rPr lang="ru-RU">
                <a:latin typeface="Times New Roman" pitchFamily="18" charset="0"/>
                <a:cs typeface="Times New Roman" pitchFamily="18" charset="0"/>
              </a:rPr>
              <a:t>(</a:t>
            </a:r>
            <a:r>
              <a:rPr lang="ru-RU" i="1">
                <a:latin typeface="Times New Roman" pitchFamily="18" charset="0"/>
                <a:cs typeface="Times New Roman" pitchFamily="18" charset="0"/>
              </a:rPr>
              <a:t>Проводится анализ: какие качества преобладают, какими главными качествами в вашем представлении должен обладать ваш собеседник выберите два основных</a:t>
            </a:r>
            <a:r>
              <a:rPr lang="ru-RU">
                <a:latin typeface="Times New Roman" pitchFamily="18" charset="0"/>
                <a:cs typeface="Times New Roman" pitchFamily="18" charset="0"/>
              </a:rPr>
              <a:t>). </a:t>
            </a:r>
          </a:p>
          <a:p>
            <a:pPr indent="449263" algn="just"/>
            <a:r>
              <a:rPr lang="ru-RU">
                <a:latin typeface="Times New Roman" pitchFamily="18" charset="0"/>
                <a:cs typeface="Times New Roman" pitchFamily="18" charset="0"/>
              </a:rPr>
              <a:t>Всем нам знакомо такое тяжелое слово конфликт. К нему всегда приводит общение без правил.</a:t>
            </a:r>
          </a:p>
          <a:p>
            <a:pPr indent="449263"/>
            <a:r>
              <a:rPr lang="ru-RU">
                <a:latin typeface="Times New Roman" pitchFamily="18" charset="0"/>
                <a:cs typeface="Times New Roman" pitchFamily="18" charset="0"/>
              </a:rPr>
              <a:t>Ни один конфликт не возникает из ничего и не проходит бесследно. Очень часто конфликт - это столкновение несовместимых желаний у партнеров по  общению, когда удовлетворение стремлений одной стороны, грозит </a:t>
            </a:r>
            <a:endParaRPr lang="ru-RU">
              <a:latin typeface="Verdana" pitchFamily="34" charset="0"/>
            </a:endParaRPr>
          </a:p>
        </p:txBody>
      </p:sp>
    </p:spTree>
  </p:cSld>
  <p:clrMapOvr>
    <a:masterClrMapping/>
  </p:clrMapOvr>
  <p:transition spd="slow" advClick="0" advTm="6000">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Прямоугольник 1"/>
          <p:cNvSpPr>
            <a:spLocks noChangeArrowheads="1"/>
          </p:cNvSpPr>
          <p:nvPr/>
        </p:nvSpPr>
        <p:spPr bwMode="auto">
          <a:xfrm>
            <a:off x="395288" y="260350"/>
            <a:ext cx="8137525" cy="5632450"/>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ущемлением интересов другой. Давайте подумаем, какие могут быть  первопричины конфликта?</a:t>
            </a:r>
          </a:p>
          <a:p>
            <a:pPr indent="449263" algn="just"/>
            <a:r>
              <a:rPr lang="ru-RU" i="1">
                <a:latin typeface="Times New Roman" pitchFamily="18" charset="0"/>
                <a:cs typeface="Times New Roman" pitchFamily="18" charset="0"/>
              </a:rPr>
              <a:t>Член кружка: </a:t>
            </a:r>
            <a:r>
              <a:rPr lang="ru-RU">
                <a:latin typeface="Times New Roman" pitchFamily="18" charset="0"/>
                <a:cs typeface="Times New Roman" pitchFamily="18" charset="0"/>
              </a:rPr>
              <a:t>Плохое самочувствие, настроение, незнание психологии человека. Невоспитанный человек может из-за малейшего ущемления интересов, затеять ссору, вылить на окружающих поток негативных эмоций.</a:t>
            </a:r>
          </a:p>
          <a:p>
            <a:pPr indent="449263" algn="just"/>
            <a:r>
              <a:rPr lang="ru-RU" i="1">
                <a:latin typeface="Times New Roman" pitchFamily="18" charset="0"/>
                <a:cs typeface="Times New Roman" pitchFamily="18" charset="0"/>
              </a:rPr>
              <a:t>Руководитель кружка: </a:t>
            </a:r>
            <a:r>
              <a:rPr lang="ru-RU">
                <a:latin typeface="Times New Roman" pitchFamily="18" charset="0"/>
                <a:cs typeface="Times New Roman" pitchFamily="18" charset="0"/>
              </a:rPr>
              <a:t>Есть хорошее правило: прежде чем добиваться какой-либо цели, взвесьте свои возможности, средства и главное — последствия предстоящих действий.</a:t>
            </a:r>
          </a:p>
          <a:p>
            <a:pPr indent="449263" algn="just"/>
            <a:r>
              <a:rPr lang="ru-RU" i="1">
                <a:latin typeface="Times New Roman" pitchFamily="18" charset="0"/>
                <a:cs typeface="Times New Roman" pitchFamily="18" charset="0"/>
              </a:rPr>
              <a:t>Член кружка: </a:t>
            </a:r>
            <a:r>
              <a:rPr lang="ru-RU">
                <a:latin typeface="Times New Roman" pitchFamily="18" charset="0"/>
                <a:cs typeface="Times New Roman" pitchFamily="18" charset="0"/>
              </a:rPr>
              <a:t>В повседневном общении всегда нужно учитывать </a:t>
            </a:r>
            <a:r>
              <a:rPr lang="en-US">
                <a:latin typeface="Times New Roman" pitchFamily="18" charset="0"/>
                <a:cs typeface="Times New Roman" pitchFamily="18" charset="0"/>
              </a:rPr>
              <a:t>pea</a:t>
            </a:r>
            <a:r>
              <a:rPr lang="ru-RU">
                <a:latin typeface="Times New Roman" pitchFamily="18" charset="0"/>
                <a:cs typeface="Times New Roman" pitchFamily="18" charset="0"/>
              </a:rPr>
              <a:t>кцию людей с различными темпераментами и адекватно на них реагировать, нельзя оправдывать дефекты своего характера только темпераментом. Отзывчивым, добрым, тактичным, выдержанным можно быть при </a:t>
            </a:r>
            <a:r>
              <a:rPr lang="ru-RU" i="1">
                <a:latin typeface="Times New Roman" pitchFamily="18" charset="0"/>
                <a:cs typeface="Times New Roman" pitchFamily="18" charset="0"/>
              </a:rPr>
              <a:t> </a:t>
            </a:r>
            <a:r>
              <a:rPr lang="ru-RU">
                <a:latin typeface="Times New Roman" pitchFamily="18" charset="0"/>
                <a:cs typeface="Times New Roman" pitchFamily="18" charset="0"/>
              </a:rPr>
              <a:t>любом</a:t>
            </a:r>
            <a:r>
              <a:rPr lang="ru-RU" i="1">
                <a:latin typeface="Times New Roman" pitchFamily="18" charset="0"/>
                <a:cs typeface="Times New Roman" pitchFamily="18" charset="0"/>
              </a:rPr>
              <a:t> </a:t>
            </a:r>
            <a:r>
              <a:rPr lang="ru-RU">
                <a:latin typeface="Times New Roman" pitchFamily="18" charset="0"/>
                <a:cs typeface="Times New Roman" pitchFamily="18" charset="0"/>
              </a:rPr>
              <a:t>темпераменте.</a:t>
            </a:r>
          </a:p>
          <a:p>
            <a:pPr indent="449263" algn="just"/>
            <a:r>
              <a:rPr lang="ru-RU" i="1">
                <a:latin typeface="Times New Roman" pitchFamily="18" charset="0"/>
                <a:cs typeface="Times New Roman" pitchFamily="18" charset="0"/>
              </a:rPr>
              <a:t>Член    кружка:    </a:t>
            </a:r>
            <a:r>
              <a:rPr lang="ru-RU">
                <a:latin typeface="Times New Roman" pitchFamily="18" charset="0"/>
                <a:cs typeface="Times New Roman" pitchFamily="18" charset="0"/>
              </a:rPr>
              <a:t>В    наше    не    простое,    напряженное    время часто вспыльчивость, обидчивость обусловлены не дефектами воспитания, даже не темпераментом, а болезнью – неврозом. У таких людей ссоры и конфликты возникают острее и труднее разрешаются. При общении с такими людьми нужно быть более терпимыми, сдержанными, тактичными. </a:t>
            </a:r>
          </a:p>
          <a:p>
            <a:pPr indent="449263" algn="just"/>
            <a:r>
              <a:rPr lang="ru-RU" i="1">
                <a:latin typeface="Times New Roman" pitchFamily="18" charset="0"/>
                <a:cs typeface="Times New Roman" pitchFamily="18" charset="0"/>
              </a:rPr>
              <a:t>Член кружка:</a:t>
            </a:r>
            <a:r>
              <a:rPr lang="ru-RU">
                <a:latin typeface="Times New Roman" pitchFamily="18" charset="0"/>
                <a:cs typeface="Times New Roman" pitchFamily="18" charset="0"/>
              </a:rPr>
              <a:t> Я считаю, что всякие обиды происходят из-за несоответствия самооценки и оценки окружающих. Поэтому не стоит забывать следующие правила при  общении в коллективе: </a:t>
            </a:r>
          </a:p>
        </p:txBody>
      </p:sp>
    </p:spTree>
  </p:cSld>
  <p:clrMapOvr>
    <a:masterClrMapping/>
  </p:clrMapOvr>
  <p:transition spd="slow" advClick="0" advTm="6000">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srcRect/>
          <a:stretch>
            <a:fillRect/>
          </a:stretch>
        </p:blipFill>
        <p:spPr bwMode="auto">
          <a:xfrm>
            <a:off x="539750" y="333375"/>
            <a:ext cx="4679950" cy="3051175"/>
          </a:xfrm>
          <a:prstGeom prst="rect">
            <a:avLst/>
          </a:prstGeom>
          <a:noFill/>
          <a:ln w="9525">
            <a:noFill/>
            <a:miter lim="800000"/>
            <a:headEnd/>
            <a:tailEnd/>
          </a:ln>
        </p:spPr>
      </p:pic>
      <p:sp>
        <p:nvSpPr>
          <p:cNvPr id="21506" name="Прямоугольник 1"/>
          <p:cNvSpPr>
            <a:spLocks noChangeArrowheads="1"/>
          </p:cNvSpPr>
          <p:nvPr/>
        </p:nvSpPr>
        <p:spPr bwMode="auto">
          <a:xfrm rot="1613978">
            <a:off x="5867400" y="836613"/>
            <a:ext cx="2233613" cy="369887"/>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 ПО ДОРОГЕ</a:t>
            </a:r>
            <a:endParaRPr lang="ru-RU">
              <a:latin typeface="Verdana" pitchFamily="34" charset="0"/>
            </a:endParaRPr>
          </a:p>
        </p:txBody>
      </p:sp>
      <p:pic>
        <p:nvPicPr>
          <p:cNvPr id="21507" name="Picture 3"/>
          <p:cNvPicPr>
            <a:picLocks noChangeAspect="1" noChangeArrowheads="1"/>
          </p:cNvPicPr>
          <p:nvPr/>
        </p:nvPicPr>
        <p:blipFill>
          <a:blip r:embed="rId3"/>
          <a:srcRect/>
          <a:stretch>
            <a:fillRect/>
          </a:stretch>
        </p:blipFill>
        <p:spPr bwMode="auto">
          <a:xfrm>
            <a:off x="3348038" y="3573463"/>
            <a:ext cx="4618037" cy="2840037"/>
          </a:xfrm>
          <a:prstGeom prst="rect">
            <a:avLst/>
          </a:prstGeom>
          <a:noFill/>
          <a:ln w="9525">
            <a:noFill/>
            <a:miter lim="800000"/>
            <a:headEnd/>
            <a:tailEnd/>
          </a:ln>
        </p:spPr>
      </p:pic>
      <p:sp>
        <p:nvSpPr>
          <p:cNvPr id="21508" name="Прямоугольник 2"/>
          <p:cNvSpPr>
            <a:spLocks noChangeArrowheads="1"/>
          </p:cNvSpPr>
          <p:nvPr/>
        </p:nvSpPr>
        <p:spPr bwMode="auto">
          <a:xfrm rot="-701569">
            <a:off x="-466725" y="4392613"/>
            <a:ext cx="4572000" cy="1201737"/>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                     ГОЛОСУЕМ ЗА НАШУ МЕЧЕТЬ «СЕРДЦЕ ЧЕЧНИ».</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spTree>
  </p:cSld>
  <p:clrMapOvr>
    <a:masterClrMapping/>
  </p:clrMapOvr>
  <p:transition spd="slow" advClick="0" advTm="5000">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Прямоугольник 1"/>
          <p:cNvSpPr>
            <a:spLocks noChangeArrowheads="1"/>
          </p:cNvSpPr>
          <p:nvPr/>
        </p:nvSpPr>
        <p:spPr bwMode="auto">
          <a:xfrm>
            <a:off x="539750" y="333375"/>
            <a:ext cx="8280400" cy="6462713"/>
          </a:xfrm>
          <a:prstGeom prst="rect">
            <a:avLst/>
          </a:prstGeom>
          <a:noFill/>
          <a:ln w="9525">
            <a:noFill/>
            <a:miter lim="800000"/>
            <a:headEnd/>
            <a:tailEnd/>
          </a:ln>
        </p:spPr>
        <p:txBody>
          <a:bodyPr>
            <a:spAutoFit/>
          </a:bodyPr>
          <a:lstStyle/>
          <a:p>
            <a:pPr indent="449263" algn="just"/>
            <a:r>
              <a:rPr lang="ru-RU">
                <a:latin typeface="Times New Roman" pitchFamily="18" charset="0"/>
                <a:cs typeface="Times New Roman" pitchFamily="18" charset="0"/>
              </a:rPr>
              <a:t>1. Подчеркивание собственных достоинств, надменность всегда раздражает окружающих. </a:t>
            </a:r>
            <a:endParaRPr lang="ru-RU" sz="1600">
              <a:cs typeface="Times New Roman" pitchFamily="18" charset="0"/>
            </a:endParaRPr>
          </a:p>
          <a:p>
            <a:pPr indent="449263" algn="just"/>
            <a:r>
              <a:rPr lang="ru-RU">
                <a:latin typeface="Times New Roman" pitchFamily="18" charset="0"/>
                <a:cs typeface="Times New Roman" pitchFamily="18" charset="0"/>
              </a:rPr>
              <a:t>2. Причиной излишней обидчивости </a:t>
            </a:r>
            <a:r>
              <a:rPr lang="ru-RU" i="1">
                <a:latin typeface="Times New Roman" pitchFamily="18" charset="0"/>
                <a:cs typeface="Times New Roman" pitchFamily="18" charset="0"/>
              </a:rPr>
              <a:t>может </a:t>
            </a:r>
            <a:r>
              <a:rPr lang="ru-RU">
                <a:latin typeface="Times New Roman" pitchFamily="18" charset="0"/>
                <a:cs typeface="Times New Roman" pitchFamily="18" charset="0"/>
              </a:rPr>
              <a:t>стать завышенная самооценка. В этом случае нужно не обвинять окружающих в грубости, </a:t>
            </a:r>
            <a:r>
              <a:rPr lang="en-US">
                <a:latin typeface="Times New Roman" pitchFamily="18" charset="0"/>
                <a:cs typeface="Times New Roman" pitchFamily="18" charset="0"/>
              </a:rPr>
              <a:t>a</a:t>
            </a:r>
            <a:r>
              <a:rPr lang="ru-RU">
                <a:latin typeface="Times New Roman" pitchFamily="18" charset="0"/>
                <a:cs typeface="Times New Roman" pitchFamily="18" charset="0"/>
              </a:rPr>
              <a:t> снизить собственный уровень притязаний.</a:t>
            </a:r>
          </a:p>
          <a:p>
            <a:pPr indent="449263" algn="just"/>
            <a:r>
              <a:rPr lang="ru-RU">
                <a:latin typeface="Times New Roman" pitchFamily="18" charset="0"/>
                <a:cs typeface="Times New Roman" pitchFamily="18" charset="0"/>
              </a:rPr>
              <a:t>3. Недопустимо вместо замечания по конкретному поводу давать общую отрицательную оценку личности.</a:t>
            </a:r>
          </a:p>
          <a:p>
            <a:pPr indent="449263" algn="just"/>
            <a:r>
              <a:rPr lang="ru-RU">
                <a:latin typeface="Times New Roman" pitchFamily="18" charset="0"/>
                <a:cs typeface="Times New Roman" pitchFamily="18" charset="0"/>
              </a:rPr>
              <a:t>4. У каждого есть свои особо уязвимые места, с которыми следует считаться.</a:t>
            </a:r>
          </a:p>
          <a:p>
            <a:pPr indent="449263" algn="just"/>
            <a:r>
              <a:rPr lang="ru-RU">
                <a:latin typeface="Times New Roman" pitchFamily="18" charset="0"/>
                <a:cs typeface="Times New Roman" pitchFamily="18" charset="0"/>
              </a:rPr>
              <a:t>5.Каждый нуждается в достойной оценке своей деятельности, в том числе и в похвале</a:t>
            </a:r>
          </a:p>
          <a:p>
            <a:pPr indent="449263" algn="just"/>
            <a:r>
              <a:rPr lang="ru-RU">
                <a:latin typeface="Times New Roman" pitchFamily="18" charset="0"/>
                <a:cs typeface="Times New Roman" pitchFamily="18" charset="0"/>
              </a:rPr>
              <a:t>Похвала со стороны человека, чьим мнением дорожат - огромное удовольствие и важный стимул, но преувеличенный хвалебный поток вызывает  ощущение неловкости и негативное отношение окружающих.</a:t>
            </a:r>
          </a:p>
          <a:p>
            <a:pPr indent="449263" algn="just"/>
            <a:r>
              <a:rPr lang="ru-RU" i="1">
                <a:latin typeface="Times New Roman" pitchFamily="18" charset="0"/>
                <a:cs typeface="Times New Roman" pitchFamily="18" charset="0"/>
              </a:rPr>
              <a:t>Руководитель кружка: </a:t>
            </a:r>
            <a:r>
              <a:rPr lang="ru-RU">
                <a:latin typeface="Times New Roman" pitchFamily="18" charset="0"/>
                <a:cs typeface="Times New Roman" pitchFamily="18" charset="0"/>
              </a:rPr>
              <a:t>Да, при    общении всегда нужно помнить эти правила. Ведь коллектив при затяжных конфликтах дробится, а это не приводит к решению основных задач.</a:t>
            </a:r>
          </a:p>
          <a:p>
            <a:pPr indent="449263" algn="just"/>
            <a:r>
              <a:rPr lang="ru-RU">
                <a:latin typeface="Times New Roman" pitchFamily="18" charset="0"/>
                <a:cs typeface="Times New Roman" pitchFamily="18" charset="0"/>
              </a:rPr>
              <a:t>Вот почему важно уметь не только предупреждать конфликты, но и гасить их последствия. И   сейчас я предлагаю вам подумать и вспомнить, какими способами вы восстанавливаете эмоциональное равновесие. Все вы совершенно разные люди, поэтому и приемы должны быть разные.</a:t>
            </a:r>
          </a:p>
          <a:p>
            <a:pPr indent="449263" algn="just"/>
            <a:r>
              <a:rPr lang="ru-RU">
                <a:latin typeface="Times New Roman" pitchFamily="18" charset="0"/>
                <a:cs typeface="Times New Roman" pitchFamily="18" charset="0"/>
              </a:rPr>
              <a:t>Участники кружка предлагают способы:</a:t>
            </a:r>
          </a:p>
          <a:p>
            <a:pPr indent="449263" algn="just"/>
            <a:r>
              <a:rPr lang="ru-RU">
                <a:latin typeface="Times New Roman" pitchFamily="18" charset="0"/>
                <a:cs typeface="Times New Roman" pitchFamily="18" charset="0"/>
              </a:rPr>
              <a:t>1.  Занятие любимым делом, чтение книг, просмотр кинофильмов.</a:t>
            </a:r>
          </a:p>
          <a:p>
            <a:pPr indent="449263" algn="just"/>
            <a:r>
              <a:rPr lang="ru-RU">
                <a:latin typeface="Times New Roman" pitchFamily="18" charset="0"/>
                <a:cs typeface="Times New Roman" pitchFamily="18" charset="0"/>
              </a:rPr>
              <a:t>2. Общение с друзьями, детьми.</a:t>
            </a:r>
          </a:p>
        </p:txBody>
      </p:sp>
    </p:spTree>
  </p:cSld>
  <p:clrMapOvr>
    <a:masterClrMapping/>
  </p:clrMapOvr>
  <p:transition spd="slow" advClick="0" advTm="5000">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Прямоугольник 1"/>
          <p:cNvSpPr>
            <a:spLocks noChangeArrowheads="1"/>
          </p:cNvSpPr>
          <p:nvPr/>
        </p:nvSpPr>
        <p:spPr bwMode="auto">
          <a:xfrm>
            <a:off x="611188" y="115888"/>
            <a:ext cx="7632700" cy="6186487"/>
          </a:xfrm>
          <a:prstGeom prst="rect">
            <a:avLst/>
          </a:prstGeom>
          <a:noFill/>
          <a:ln w="9525">
            <a:noFill/>
            <a:miter lim="800000"/>
            <a:headEnd/>
            <a:tailEnd/>
          </a:ln>
        </p:spPr>
        <p:txBody>
          <a:bodyPr>
            <a:spAutoFit/>
          </a:bodyPr>
          <a:lstStyle/>
          <a:p>
            <a:pPr indent="449263" algn="just">
              <a:tabLst>
                <a:tab pos="398463" algn="l"/>
              </a:tabLst>
            </a:pPr>
            <a:r>
              <a:rPr lang="ru-RU">
                <a:latin typeface="Times New Roman" pitchFamily="18" charset="0"/>
                <a:cs typeface="Times New Roman" pitchFamily="18" charset="0"/>
              </a:rPr>
              <a:t>3. Спорт, музыка и т.п.</a:t>
            </a:r>
          </a:p>
          <a:p>
            <a:pPr indent="449263" algn="just">
              <a:tabLst>
                <a:tab pos="398463" algn="l"/>
              </a:tabLst>
            </a:pPr>
            <a:r>
              <a:rPr lang="ru-RU">
                <a:latin typeface="Times New Roman" pitchFamily="18" charset="0"/>
                <a:cs typeface="Times New Roman" pitchFamily="18" charset="0"/>
              </a:rPr>
              <a:t>4. Переключение на приятные мысли, воспоминания.</a:t>
            </a:r>
          </a:p>
          <a:p>
            <a:pPr indent="449263" algn="just">
              <a:tabLst>
                <a:tab pos="398463" algn="l"/>
              </a:tabLst>
            </a:pPr>
            <a:r>
              <a:rPr lang="ru-RU">
                <a:latin typeface="Times New Roman" pitchFamily="18" charset="0"/>
                <a:cs typeface="Times New Roman" pitchFamily="18" charset="0"/>
              </a:rPr>
              <a:t>5. Общение с природой, баня.</a:t>
            </a:r>
          </a:p>
          <a:p>
            <a:pPr indent="449263" algn="just">
              <a:buFont typeface="Times New Roman" pitchFamily="18" charset="0"/>
              <a:buAutoNum type="arabicPeriod" startAt="6"/>
              <a:tabLst>
                <a:tab pos="398463" algn="l"/>
              </a:tabLst>
            </a:pPr>
            <a:r>
              <a:rPr lang="ru-RU">
                <a:latin typeface="Times New Roman" pitchFamily="18" charset="0"/>
                <a:cs typeface="Times New Roman" pitchFamily="18" charset="0"/>
              </a:rPr>
              <a:t>Новый наряд, прическа.</a:t>
            </a:r>
          </a:p>
          <a:p>
            <a:pPr indent="449263" algn="just">
              <a:buFont typeface="Times New Roman" pitchFamily="18" charset="0"/>
              <a:buAutoNum type="arabicPeriod" startAt="6"/>
              <a:tabLst>
                <a:tab pos="398463" algn="l"/>
              </a:tabLst>
            </a:pPr>
            <a:r>
              <a:rPr lang="ru-RU">
                <a:latin typeface="Times New Roman" pitchFamily="18" charset="0"/>
                <a:cs typeface="Times New Roman" pitchFamily="18" charset="0"/>
              </a:rPr>
              <a:t>Прослушивание музыки по настроению.</a:t>
            </a:r>
          </a:p>
          <a:p>
            <a:pPr indent="449263" algn="just">
              <a:tabLst>
                <a:tab pos="398463" algn="l"/>
              </a:tabLst>
            </a:pPr>
            <a:r>
              <a:rPr lang="ru-RU">
                <a:latin typeface="Times New Roman" pitchFamily="18" charset="0"/>
                <a:cs typeface="Times New Roman" pitchFamily="18" charset="0"/>
              </a:rPr>
              <a:t>«Нет на земле живого существа, </a:t>
            </a:r>
          </a:p>
          <a:p>
            <a:pPr indent="449263" algn="just">
              <a:tabLst>
                <a:tab pos="398463" algn="l"/>
              </a:tabLst>
            </a:pPr>
            <a:r>
              <a:rPr lang="ru-RU">
                <a:latin typeface="Times New Roman" pitchFamily="18" charset="0"/>
                <a:cs typeface="Times New Roman" pitchFamily="18" charset="0"/>
              </a:rPr>
              <a:t>Столь жесткого, крутого, адски злого, </a:t>
            </a:r>
          </a:p>
          <a:p>
            <a:pPr indent="449263" algn="just">
              <a:tabLst>
                <a:tab pos="398463" algn="l"/>
              </a:tabLst>
            </a:pPr>
            <a:r>
              <a:rPr lang="ru-RU">
                <a:latin typeface="Times New Roman" pitchFamily="18" charset="0"/>
                <a:cs typeface="Times New Roman" pitchFamily="18" charset="0"/>
              </a:rPr>
              <a:t>Чтоб не могла хотя б на час один</a:t>
            </a:r>
          </a:p>
          <a:p>
            <a:pPr indent="449263" algn="just">
              <a:tabLst>
                <a:tab pos="398463" algn="l"/>
              </a:tabLst>
            </a:pPr>
            <a:r>
              <a:rPr lang="ru-RU">
                <a:latin typeface="Times New Roman" pitchFamily="18" charset="0"/>
                <a:cs typeface="Times New Roman" pitchFamily="18" charset="0"/>
              </a:rPr>
              <a:t>В нем музыка свершить переворота» </a:t>
            </a:r>
          </a:p>
          <a:p>
            <a:pPr indent="449263" algn="just">
              <a:tabLst>
                <a:tab pos="398463" algn="l"/>
              </a:tabLst>
            </a:pPr>
            <a:r>
              <a:rPr lang="ru-RU" i="1">
                <a:latin typeface="Times New Roman" pitchFamily="18" charset="0"/>
                <a:cs typeface="Times New Roman" pitchFamily="18" charset="0"/>
              </a:rPr>
              <a:t>                                      В. Шекспир.</a:t>
            </a:r>
            <a:endParaRPr lang="ru-RU">
              <a:latin typeface="Times New Roman" pitchFamily="18" charset="0"/>
              <a:cs typeface="Times New Roman" pitchFamily="18" charset="0"/>
            </a:endParaRPr>
          </a:p>
          <a:p>
            <a:pPr indent="449263" algn="just">
              <a:tabLst>
                <a:tab pos="398463" algn="l"/>
              </a:tabLst>
            </a:pPr>
            <a:r>
              <a:rPr lang="ru-RU">
                <a:latin typeface="Times New Roman" pitchFamily="18" charset="0"/>
                <a:cs typeface="Times New Roman" pitchFamily="18" charset="0"/>
              </a:rPr>
              <a:t>( </a:t>
            </a:r>
            <a:r>
              <a:rPr lang="ru-RU" i="1">
                <a:latin typeface="Times New Roman" pitchFamily="18" charset="0"/>
                <a:cs typeface="Times New Roman" pitchFamily="18" charset="0"/>
              </a:rPr>
              <a:t>Звучит медленная музыка</a:t>
            </a:r>
            <a:r>
              <a:rPr lang="ru-RU">
                <a:latin typeface="Times New Roman" pitchFamily="18" charset="0"/>
                <a:cs typeface="Times New Roman" pitchFamily="18" charset="0"/>
              </a:rPr>
              <a:t>).</a:t>
            </a:r>
          </a:p>
          <a:p>
            <a:pPr indent="449263" algn="just">
              <a:tabLst>
                <a:tab pos="398463" algn="l"/>
              </a:tabLst>
            </a:pPr>
            <a:r>
              <a:rPr lang="ru-RU" i="1">
                <a:latin typeface="Times New Roman" pitchFamily="18" charset="0"/>
                <a:cs typeface="Times New Roman" pitchFamily="18" charset="0"/>
              </a:rPr>
              <a:t> Руководитель кружка:</a:t>
            </a:r>
            <a:r>
              <a:rPr lang="ru-RU">
                <a:latin typeface="Times New Roman" pitchFamily="18" charset="0"/>
                <a:cs typeface="Times New Roman" pitchFamily="18" charset="0"/>
              </a:rPr>
              <a:t> Итак, уважаемые члены кружка, вы согласны, что мы не зря обсудили тему «Мудрость общения»?</a:t>
            </a:r>
          </a:p>
          <a:p>
            <a:pPr indent="449263" algn="just">
              <a:tabLst>
                <a:tab pos="398463" algn="l"/>
              </a:tabLst>
            </a:pPr>
            <a:r>
              <a:rPr lang="ru-RU" i="1">
                <a:latin typeface="Times New Roman" pitchFamily="18" charset="0"/>
                <a:cs typeface="Times New Roman" pitchFamily="18" charset="0"/>
              </a:rPr>
              <a:t>Член кружка: </a:t>
            </a:r>
            <a:r>
              <a:rPr lang="ru-RU">
                <a:latin typeface="Times New Roman" pitchFamily="18" charset="0"/>
                <a:cs typeface="Times New Roman" pitchFamily="18" charset="0"/>
              </a:rPr>
              <a:t>Я считаю, что сама жизнь подсказала нам эту тему.</a:t>
            </a:r>
          </a:p>
          <a:p>
            <a:pPr indent="449263" algn="just">
              <a:tabLst>
                <a:tab pos="398463" algn="l"/>
              </a:tabLst>
            </a:pPr>
            <a:r>
              <a:rPr lang="ru-RU" i="1">
                <a:latin typeface="Times New Roman" pitchFamily="18" charset="0"/>
                <a:cs typeface="Times New Roman" pitchFamily="18" charset="0"/>
              </a:rPr>
              <a:t>Руководитель кружка: </a:t>
            </a:r>
            <a:r>
              <a:rPr lang="ru-RU">
                <a:latin typeface="Times New Roman" pitchFamily="18" charset="0"/>
                <a:cs typeface="Times New Roman" pitchFamily="18" charset="0"/>
              </a:rPr>
              <a:t>А сейчас я предлагаю выбрать следующую тему занятия нашего кружка.</a:t>
            </a:r>
          </a:p>
          <a:p>
            <a:pPr indent="449263" algn="just">
              <a:tabLst>
                <a:tab pos="398463" algn="l"/>
              </a:tabLst>
            </a:pPr>
            <a:r>
              <a:rPr lang="ru-RU" i="1">
                <a:latin typeface="Times New Roman" pitchFamily="18" charset="0"/>
                <a:cs typeface="Times New Roman" pitchFamily="18" charset="0"/>
              </a:rPr>
              <a:t>Член кружка: </a:t>
            </a:r>
            <a:r>
              <a:rPr lang="ru-RU">
                <a:latin typeface="Times New Roman" pitchFamily="18" charset="0"/>
                <a:cs typeface="Times New Roman" pitchFamily="18" charset="0"/>
              </a:rPr>
              <a:t>Давайте рассмотрим конкретные ситуации, возникающие при общении в нашем коллективе и способы их решения.</a:t>
            </a:r>
          </a:p>
          <a:p>
            <a:pPr indent="449263" algn="just">
              <a:tabLst>
                <a:tab pos="398463" algn="l"/>
              </a:tabLst>
            </a:pPr>
            <a:r>
              <a:rPr lang="ru-RU" i="1">
                <a:latin typeface="Times New Roman" pitchFamily="18" charset="0"/>
                <a:cs typeface="Times New Roman" pitchFamily="18" charset="0"/>
              </a:rPr>
              <a:t>Руководитель кружка: </a:t>
            </a:r>
            <a:r>
              <a:rPr lang="ru-RU">
                <a:latin typeface="Times New Roman" pitchFamily="18" charset="0"/>
                <a:cs typeface="Times New Roman" pitchFamily="18" charset="0"/>
              </a:rPr>
              <a:t>В заключение нашего занятия предлагаю вам расслабиться, а мы сейчас покажем всем способ, который всегда поможет выйти из стрессовых ситуаций.</a:t>
            </a:r>
          </a:p>
          <a:p>
            <a:pPr indent="449263" algn="just">
              <a:tabLst>
                <a:tab pos="398463" algn="l"/>
              </a:tabLst>
            </a:pPr>
            <a:r>
              <a:rPr lang="ru-RU">
                <a:latin typeface="Times New Roman" pitchFamily="18" charset="0"/>
                <a:cs typeface="Times New Roman" pitchFamily="18" charset="0"/>
              </a:rPr>
              <a:t> </a:t>
            </a:r>
          </a:p>
        </p:txBody>
      </p:sp>
    </p:spTree>
  </p:cSld>
  <p:clrMapOvr>
    <a:masterClrMapping/>
  </p:clrMapOvr>
  <p:transition spd="slow" advClick="0" advTm="5000">
    <p:dissolv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Прямоугольник 1"/>
          <p:cNvSpPr>
            <a:spLocks noChangeArrowheads="1"/>
          </p:cNvSpPr>
          <p:nvPr/>
        </p:nvSpPr>
        <p:spPr bwMode="auto">
          <a:xfrm>
            <a:off x="1547813" y="0"/>
            <a:ext cx="7345362" cy="1477963"/>
          </a:xfrm>
          <a:prstGeom prst="rect">
            <a:avLst/>
          </a:prstGeom>
          <a:noFill/>
          <a:ln w="9525">
            <a:noFill/>
            <a:miter lim="800000"/>
            <a:headEnd/>
            <a:tailEnd/>
          </a:ln>
        </p:spPr>
        <p:txBody>
          <a:bodyPr>
            <a:spAutoFit/>
          </a:bodyPr>
          <a:lstStyle/>
          <a:p>
            <a:pPr>
              <a:tabLst>
                <a:tab pos="2190750" algn="l"/>
              </a:tabLst>
            </a:pPr>
            <a:r>
              <a:rPr lang="ru-RU">
                <a:latin typeface="Times New Roman" pitchFamily="18" charset="0"/>
                <a:cs typeface="Times New Roman" pitchFamily="18" charset="0"/>
              </a:rPr>
              <a:t> </a:t>
            </a:r>
            <a:r>
              <a:rPr lang="ru-RU" b="1" i="1">
                <a:latin typeface="Times New Roman" pitchFamily="18" charset="0"/>
                <a:cs typeface="Times New Roman" pitchFamily="18" charset="0"/>
              </a:rPr>
              <a:t>Пресс-релиз  Чеченская  Республика  МБОУ «СОШ №2 г. Гудермеса»  Гудермесского  муниципального района                                                                                    </a:t>
            </a:r>
            <a:endParaRPr lang="ru-RU">
              <a:latin typeface="Times New Roman" pitchFamily="18" charset="0"/>
              <a:cs typeface="Times New Roman" pitchFamily="18" charset="0"/>
            </a:endParaRPr>
          </a:p>
          <a:p>
            <a:pPr>
              <a:tabLst>
                <a:tab pos="2190750" algn="l"/>
              </a:tabLst>
            </a:pPr>
            <a:r>
              <a:rPr lang="ru-RU" b="1" i="1">
                <a:latin typeface="Times New Roman" pitchFamily="18" charset="0"/>
                <a:cs typeface="Times New Roman" pitchFamily="18" charset="0"/>
              </a:rPr>
              <a:t> Чеченская Республика .                                                                                                                                                        г.Гудермес, ул. Х.Нурадилова. 22,  т. 2-24-40                                                                                      </a:t>
            </a:r>
            <a:endParaRPr lang="ru-RU">
              <a:latin typeface="Times New Roman" pitchFamily="18" charset="0"/>
              <a:cs typeface="Times New Roman" pitchFamily="18" charset="0"/>
            </a:endParaRPr>
          </a:p>
          <a:p>
            <a:pPr>
              <a:tabLst>
                <a:tab pos="2190750" algn="l"/>
              </a:tabLst>
            </a:pPr>
            <a:r>
              <a:rPr lang="en-US" b="1" i="1" u="sng">
                <a:solidFill>
                  <a:srgbClr val="0000FF"/>
                </a:solidFill>
                <a:latin typeface="Times New Roman" pitchFamily="18" charset="0"/>
                <a:cs typeface="Times New Roman" pitchFamily="18" charset="0"/>
                <a:hlinkClick r:id="rId2"/>
              </a:rPr>
              <a:t>sch</a:t>
            </a:r>
            <a:r>
              <a:rPr lang="ru-RU" b="1" i="1" u="sng">
                <a:solidFill>
                  <a:srgbClr val="0000FF"/>
                </a:solidFill>
                <a:latin typeface="Times New Roman" pitchFamily="18" charset="0"/>
                <a:cs typeface="Times New Roman" pitchFamily="18" charset="0"/>
                <a:hlinkClick r:id="rId2"/>
              </a:rPr>
              <a:t>2-</a:t>
            </a:r>
            <a:r>
              <a:rPr lang="en-US" b="1" i="1" u="sng">
                <a:solidFill>
                  <a:srgbClr val="0000FF"/>
                </a:solidFill>
                <a:latin typeface="Times New Roman" pitchFamily="18" charset="0"/>
                <a:cs typeface="Times New Roman" pitchFamily="18" charset="0"/>
                <a:hlinkClick r:id="rId2"/>
              </a:rPr>
              <a:t>prof</a:t>
            </a:r>
            <a:r>
              <a:rPr lang="ru-RU" b="1" i="1" u="sng">
                <a:solidFill>
                  <a:srgbClr val="0000FF"/>
                </a:solidFill>
                <a:latin typeface="Times New Roman" pitchFamily="18" charset="0"/>
                <a:cs typeface="Times New Roman" pitchFamily="18" charset="0"/>
                <a:hlinkClick r:id="rId2"/>
              </a:rPr>
              <a:t>@</a:t>
            </a:r>
            <a:r>
              <a:rPr lang="en-US" b="1" i="1" u="sng">
                <a:solidFill>
                  <a:srgbClr val="0000FF"/>
                </a:solidFill>
                <a:latin typeface="Times New Roman" pitchFamily="18" charset="0"/>
                <a:cs typeface="Times New Roman" pitchFamily="18" charset="0"/>
                <a:hlinkClick r:id="rId2"/>
              </a:rPr>
              <a:t>mail</a:t>
            </a:r>
            <a:r>
              <a:rPr lang="ru-RU" b="1" i="1" u="sng">
                <a:solidFill>
                  <a:srgbClr val="0000FF"/>
                </a:solidFill>
                <a:latin typeface="Times New Roman" pitchFamily="18" charset="0"/>
                <a:cs typeface="Times New Roman" pitchFamily="18" charset="0"/>
                <a:hlinkClick r:id="rId2"/>
              </a:rPr>
              <a:t>.</a:t>
            </a:r>
            <a:r>
              <a:rPr lang="en-US" b="1" i="1" u="sng">
                <a:solidFill>
                  <a:srgbClr val="0000FF"/>
                </a:solidFill>
                <a:latin typeface="Times New Roman" pitchFamily="18" charset="0"/>
                <a:cs typeface="Times New Roman" pitchFamily="18" charset="0"/>
                <a:hlinkClick r:id="rId2"/>
              </a:rPr>
              <a:t>ru</a:t>
            </a:r>
            <a:r>
              <a:rPr lang="ru-RU" b="1" i="1">
                <a:latin typeface="Times New Roman" pitchFamily="18" charset="0"/>
                <a:cs typeface="Times New Roman" pitchFamily="18" charset="0"/>
              </a:rPr>
              <a:t> </a:t>
            </a:r>
            <a:r>
              <a:rPr lang="en-US" b="1" i="1">
                <a:latin typeface="Times New Roman" pitchFamily="18" charset="0"/>
                <a:cs typeface="Times New Roman" pitchFamily="18" charset="0"/>
              </a:rPr>
              <a:t>reSSovet</a:t>
            </a:r>
            <a:r>
              <a:rPr lang="ru-RU" b="1" i="1">
                <a:latin typeface="Times New Roman" pitchFamily="18" charset="0"/>
                <a:cs typeface="Times New Roman" pitchFamily="18" charset="0"/>
              </a:rPr>
              <a:t>777.</a:t>
            </a:r>
            <a:endParaRPr lang="ru-RU">
              <a:latin typeface="Times New Roman" pitchFamily="18" charset="0"/>
              <a:cs typeface="Times New Roman" pitchFamily="18" charset="0"/>
            </a:endParaRPr>
          </a:p>
        </p:txBody>
      </p:sp>
      <p:sp>
        <p:nvSpPr>
          <p:cNvPr id="89090" name="Прямоугольник 2"/>
          <p:cNvSpPr>
            <a:spLocks noChangeArrowheads="1"/>
          </p:cNvSpPr>
          <p:nvPr/>
        </p:nvSpPr>
        <p:spPr bwMode="auto">
          <a:xfrm>
            <a:off x="107950" y="1628775"/>
            <a:ext cx="8712200" cy="3416300"/>
          </a:xfrm>
          <a:prstGeom prst="rect">
            <a:avLst/>
          </a:prstGeom>
          <a:noFill/>
          <a:ln w="9525">
            <a:noFill/>
            <a:miter lim="800000"/>
            <a:headEnd/>
            <a:tailEnd/>
          </a:ln>
        </p:spPr>
        <p:txBody>
          <a:bodyPr>
            <a:spAutoFit/>
          </a:bodyPr>
          <a:lstStyle/>
          <a:p>
            <a:pPr algn="ctr">
              <a:tabLst>
                <a:tab pos="2190750" algn="l"/>
              </a:tabLst>
            </a:pPr>
            <a:r>
              <a:rPr lang="ru-RU" b="1" i="1">
                <a:latin typeface="Times New Roman" pitchFamily="18" charset="0"/>
                <a:cs typeface="Times New Roman" pitchFamily="18" charset="0"/>
              </a:rPr>
              <a:t> Мудрость общения.                                  </a:t>
            </a:r>
            <a:endParaRPr lang="ru-RU">
              <a:latin typeface="Times New Roman" pitchFamily="18" charset="0"/>
              <a:cs typeface="Times New Roman" pitchFamily="18" charset="0"/>
            </a:endParaRPr>
          </a:p>
          <a:p>
            <a:pPr algn="ctr">
              <a:tabLst>
                <a:tab pos="2190750" algn="l"/>
              </a:tabLst>
            </a:pPr>
            <a:r>
              <a:rPr lang="ru-RU" b="1" i="1">
                <a:latin typeface="Times New Roman" pitchFamily="18" charset="0"/>
                <a:cs typeface="Times New Roman" pitchFamily="18" charset="0"/>
              </a:rPr>
              <a:t>                   22.11.14г</a:t>
            </a:r>
            <a:r>
              <a:rPr lang="ru-RU" b="1">
                <a:latin typeface="Times New Roman" pitchFamily="18" charset="0"/>
                <a:cs typeface="Times New Roman" pitchFamily="18" charset="0"/>
              </a:rPr>
              <a:t> </a:t>
            </a:r>
            <a:r>
              <a:rPr lang="ru-RU" b="1" i="1">
                <a:latin typeface="Times New Roman" pitchFamily="18" charset="0"/>
                <a:cs typeface="Times New Roman" pitchFamily="18" charset="0"/>
              </a:rPr>
              <a:t>в МБОУ «СОШ №2 г. Гудермеса»</a:t>
            </a:r>
            <a:r>
              <a:rPr lang="ru-RU" b="1">
                <a:latin typeface="Times New Roman" pitchFamily="18" charset="0"/>
                <a:cs typeface="Times New Roman" pitchFamily="18" charset="0"/>
              </a:rPr>
              <a:t> </a:t>
            </a:r>
            <a:r>
              <a:rPr lang="ru-RU" b="1" i="1">
                <a:latin typeface="Times New Roman" pitchFamily="18" charset="0"/>
                <a:cs typeface="Times New Roman" pitchFamily="18" charset="0"/>
              </a:rPr>
              <a:t>было проведено занятие профсоюзного кружка по распространению  духовно - нравственных и правовых знаний»  на тему: «Мудрость общения ».     Занятие было предварительно  подготовлено.   Общение - это вам не просто так.  Это целая наука, которую многие не постигают до самой старости...</a:t>
            </a:r>
            <a:br>
              <a:rPr lang="ru-RU" b="1" i="1">
                <a:latin typeface="Times New Roman" pitchFamily="18" charset="0"/>
                <a:cs typeface="Times New Roman" pitchFamily="18" charset="0"/>
              </a:rPr>
            </a:br>
            <a:r>
              <a:rPr lang="ru-RU" b="1" i="1">
                <a:latin typeface="Times New Roman" pitchFamily="18" charset="0"/>
                <a:cs typeface="Times New Roman" pitchFamily="18" charset="0"/>
              </a:rPr>
              <a:t>Как часто можно встретить человека, который много разговаривает, хватает нас за руку и не отпускает, пока не выльет на нас все свои новости и мысли? Это люди, которые совершенно не понимают основ успешной коммуникации, успешного общения.</a:t>
            </a:r>
            <a:br>
              <a:rPr lang="ru-RU" b="1" i="1">
                <a:latin typeface="Times New Roman" pitchFamily="18" charset="0"/>
                <a:cs typeface="Times New Roman" pitchFamily="18" charset="0"/>
              </a:rPr>
            </a:br>
            <a:r>
              <a:rPr lang="ru-RU" b="1" i="1">
                <a:latin typeface="Times New Roman" pitchFamily="18" charset="0"/>
                <a:cs typeface="Times New Roman" pitchFamily="18" charset="0"/>
              </a:rPr>
              <a:t>Первый шаг, чтобы постичь мудрость общения - это понимание сущности человека.  Все люди корыстны!!! И вы, и я, все! Человечество в основе своей </a:t>
            </a:r>
            <a:endParaRPr lang="ru-RU">
              <a:latin typeface="Verdana"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Прямоугольник 1"/>
          <p:cNvSpPr>
            <a:spLocks noChangeArrowheads="1"/>
          </p:cNvSpPr>
          <p:nvPr/>
        </p:nvSpPr>
        <p:spPr bwMode="auto">
          <a:xfrm>
            <a:off x="395288" y="476250"/>
            <a:ext cx="8208962" cy="4524375"/>
          </a:xfrm>
          <a:prstGeom prst="rect">
            <a:avLst/>
          </a:prstGeom>
          <a:noFill/>
          <a:ln w="9525">
            <a:noFill/>
            <a:miter lim="800000"/>
            <a:headEnd/>
            <a:tailEnd/>
          </a:ln>
        </p:spPr>
        <p:txBody>
          <a:bodyPr>
            <a:spAutoFit/>
          </a:bodyPr>
          <a:lstStyle/>
          <a:p>
            <a:r>
              <a:rPr lang="ru-RU" b="1" i="1">
                <a:latin typeface="Times New Roman" pitchFamily="18" charset="0"/>
                <a:cs typeface="Times New Roman" pitchFamily="18" charset="0"/>
              </a:rPr>
              <a:t>корыстно.  Азбучная истина, что человек вначале заботиться о себе - должна стать основой твоих взаимоотношений с другими людьми!</a:t>
            </a:r>
            <a:br>
              <a:rPr lang="ru-RU" b="1" i="1">
                <a:latin typeface="Times New Roman" pitchFamily="18" charset="0"/>
                <a:cs typeface="Times New Roman" pitchFamily="18" charset="0"/>
              </a:rPr>
            </a:br>
            <a:r>
              <a:rPr lang="ru-RU" b="1" i="1" u="sng">
                <a:latin typeface="Times New Roman" pitchFamily="18" charset="0"/>
                <a:cs typeface="Times New Roman" pitchFamily="18" charset="0"/>
              </a:rPr>
              <a:t>Поэтому любой человек в первую очередь интересуется СОБОЙ!!!</a:t>
            </a:r>
            <a:r>
              <a:rPr lang="ru-RU" b="1" i="1">
                <a:latin typeface="Times New Roman" pitchFamily="18" charset="0"/>
                <a:cs typeface="Times New Roman" pitchFamily="18" charset="0"/>
              </a:rPr>
              <a:t> И только собой... И я такая же, и ты...</a:t>
            </a:r>
            <a:br>
              <a:rPr lang="ru-RU" b="1" i="1">
                <a:latin typeface="Times New Roman" pitchFamily="18" charset="0"/>
                <a:cs typeface="Times New Roman" pitchFamily="18" charset="0"/>
              </a:rPr>
            </a:br>
            <a:r>
              <a:rPr lang="ru-RU" b="1" i="1">
                <a:latin typeface="Times New Roman" pitchFamily="18" charset="0"/>
                <a:cs typeface="Times New Roman" pitchFamily="18" charset="0"/>
              </a:rPr>
              <a:t>Чтобы быть интересным собеседником, нужно разговаривать о теме, которая интересует собеседника, а не тебя. А что интересует другого человека больше всего??? ОН САМ! Поэтому разговаривая с человеком о нем самом, мы делаем ему большущий комплимент, мы придаем ему значимость и показываем, что мы его ценим, что он нам интересен. Нужно выбросить слова "я,  мое,  свой". И заменить их на самые сладкие слова на свете для другого человека: "вы,  ваше".</a:t>
            </a:r>
            <a:br>
              <a:rPr lang="ru-RU" b="1" i="1">
                <a:latin typeface="Times New Roman" pitchFamily="18" charset="0"/>
                <a:cs typeface="Times New Roman" pitchFamily="18" charset="0"/>
              </a:rPr>
            </a:br>
            <a:r>
              <a:rPr lang="ru-RU" b="1" i="1">
                <a:latin typeface="Times New Roman" pitchFamily="18" charset="0"/>
                <a:cs typeface="Times New Roman" pitchFamily="18" charset="0"/>
              </a:rPr>
              <a:t>Попросите человека рассказать о себе - это будет для него самый важный и интересный разговор. Если человек рассказал вам о себе, если вы дали ему эту возможность, то тогда мы ему обязательно понравились...</a:t>
            </a:r>
            <a:br>
              <a:rPr lang="ru-RU" b="1" i="1">
                <a:latin typeface="Times New Roman" pitchFamily="18" charset="0"/>
                <a:cs typeface="Times New Roman" pitchFamily="18" charset="0"/>
              </a:rPr>
            </a:br>
            <a:r>
              <a:rPr lang="ru-RU" b="1" i="1" u="sng">
                <a:latin typeface="Times New Roman" pitchFamily="18" charset="0"/>
                <a:cs typeface="Times New Roman" pitchFamily="18" charset="0"/>
              </a:rPr>
              <a:t>Как показать человеку, что вы значимы для него:</a:t>
            </a:r>
            <a:r>
              <a:rPr lang="ru-RU" b="1" i="1">
                <a:latin typeface="Times New Roman" pitchFamily="18" charset="0"/>
                <a:cs typeface="Times New Roman" pitchFamily="18" charset="0"/>
              </a:rPr>
              <a:t/>
            </a:r>
            <a:br>
              <a:rPr lang="ru-RU" b="1" i="1">
                <a:latin typeface="Times New Roman" pitchFamily="18" charset="0"/>
                <a:cs typeface="Times New Roman" pitchFamily="18" charset="0"/>
              </a:rPr>
            </a:br>
            <a:endParaRPr lang="ru-RU">
              <a:latin typeface="Verdana"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Прямоугольник 1"/>
          <p:cNvSpPr>
            <a:spLocks noChangeArrowheads="1"/>
          </p:cNvSpPr>
          <p:nvPr/>
        </p:nvSpPr>
        <p:spPr bwMode="auto">
          <a:xfrm>
            <a:off x="323850" y="188913"/>
            <a:ext cx="8351838" cy="6462712"/>
          </a:xfrm>
          <a:prstGeom prst="rect">
            <a:avLst/>
          </a:prstGeom>
          <a:noFill/>
          <a:ln w="9525">
            <a:noFill/>
            <a:miter lim="800000"/>
            <a:headEnd/>
            <a:tailEnd/>
          </a:ln>
        </p:spPr>
        <p:txBody>
          <a:bodyPr>
            <a:spAutoFit/>
          </a:bodyPr>
          <a:lstStyle/>
          <a:p>
            <a:r>
              <a:rPr lang="ru-RU" b="1" i="1">
                <a:latin typeface="Times New Roman" pitchFamily="18" charset="0"/>
                <a:cs typeface="Times New Roman" pitchFamily="18" charset="0"/>
              </a:rPr>
              <a:t>1) выслушать его. Это очевидно, об этом все пишут и говорят. Но это сложно делать. Потому что для нас прежде всего интересны мы сами (это в природе человечества). Выбирай, либо подтверждаешь собственную значимость, либо обретаешь друзей и научаешься эффективно строить межличностные отношения.</a:t>
            </a:r>
            <a:br>
              <a:rPr lang="ru-RU" b="1" i="1">
                <a:latin typeface="Times New Roman" pitchFamily="18" charset="0"/>
                <a:cs typeface="Times New Roman" pitchFamily="18" charset="0"/>
              </a:rPr>
            </a:br>
            <a:r>
              <a:rPr lang="ru-RU" b="1" i="1">
                <a:latin typeface="Times New Roman" pitchFamily="18" charset="0"/>
                <a:cs typeface="Times New Roman" pitchFamily="18" charset="0"/>
              </a:rPr>
              <a:t>2) хвали и говори комплименты людям. Но только если похвала и комплимент искренни и идут от самого сердца. Не нужно лгать и выдумывать. Люди чувствуют фальшь и не доверяют тебе. </a:t>
            </a:r>
            <a:br>
              <a:rPr lang="ru-RU" b="1" i="1">
                <a:latin typeface="Times New Roman" pitchFamily="18" charset="0"/>
                <a:cs typeface="Times New Roman" pitchFamily="18" charset="0"/>
              </a:rPr>
            </a:br>
            <a:r>
              <a:rPr lang="ru-RU" b="1" i="1">
                <a:latin typeface="Times New Roman" pitchFamily="18" charset="0"/>
                <a:cs typeface="Times New Roman" pitchFamily="18" charset="0"/>
              </a:rPr>
              <a:t>3) как можно чаще называйте человека по имени. Для любого - это самый сладкий звук))) Когда мне в смс пишут мое имя, я всегда чувствую тепло в груди. Так это на меня действует. А как ваше имя действует на вас?</a:t>
            </a:r>
            <a:br>
              <a:rPr lang="ru-RU" b="1" i="1">
                <a:latin typeface="Times New Roman" pitchFamily="18" charset="0"/>
                <a:cs typeface="Times New Roman" pitchFamily="18" charset="0"/>
              </a:rPr>
            </a:br>
            <a:r>
              <a:rPr lang="ru-RU" b="1" i="1">
                <a:latin typeface="Times New Roman" pitchFamily="18" charset="0"/>
                <a:cs typeface="Times New Roman" pitchFamily="18" charset="0"/>
              </a:rPr>
              <a:t>4) прежде, чем ответить человеку, сделайте небольшую паузу. Этим вы покажете, что действительно задумались над его вопросом. А еще лучше будет, если на самом деле взвесишь и продумаешь, что ему ответить. </a:t>
            </a:r>
            <a:br>
              <a:rPr lang="ru-RU" b="1" i="1">
                <a:latin typeface="Times New Roman" pitchFamily="18" charset="0"/>
                <a:cs typeface="Times New Roman" pitchFamily="18" charset="0"/>
              </a:rPr>
            </a:br>
            <a:r>
              <a:rPr lang="ru-RU" b="1" i="1">
                <a:latin typeface="Times New Roman" pitchFamily="18" charset="0"/>
                <a:cs typeface="Times New Roman" pitchFamily="18" charset="0"/>
              </a:rPr>
              <a:t>5) используй слова "вы, ваше". Это сложно, потому что всегда тянет поговорить о самой интересной теме для тебя - о тебе самом, самом любимом))). Но практика, практика и ты обретешь мудрость общения.</a:t>
            </a:r>
            <a:br>
              <a:rPr lang="ru-RU" b="1" i="1">
                <a:latin typeface="Times New Roman" pitchFamily="18" charset="0"/>
                <a:cs typeface="Times New Roman" pitchFamily="18" charset="0"/>
              </a:rPr>
            </a:br>
            <a:r>
              <a:rPr lang="ru-RU" b="1" i="1">
                <a:latin typeface="Times New Roman" pitchFamily="18" charset="0"/>
                <a:cs typeface="Times New Roman" pitchFamily="18" charset="0"/>
              </a:rPr>
              <a:t>6) будьте внимательны. Если опаздываете, обязательно извинитесь. Проявляйте интерес к человеку, к его жизни. Помните о значимых для него событиях... Это сложно. Это самое сложное. Потому что если твой интерес к человеку не будит искренним, то все это запомнить будет невозможно... В твоих силах заинтересоваться человеком...</a:t>
            </a:r>
            <a:br>
              <a:rPr lang="ru-RU" b="1" i="1">
                <a:latin typeface="Times New Roman" pitchFamily="18" charset="0"/>
                <a:cs typeface="Times New Roman" pitchFamily="18" charset="0"/>
              </a:rPr>
            </a:br>
            <a:endParaRPr lang="ru-RU">
              <a:latin typeface="Verdana" pitchFamily="34" charset="0"/>
            </a:endParaRPr>
          </a:p>
        </p:txBody>
      </p:sp>
    </p:spTree>
  </p:cSld>
  <p:clrMapOvr>
    <a:masterClrMapping/>
  </p:clrMapOvr>
  <p:transition spd="slow" advClick="0" advTm="500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Прямоугольник 1"/>
          <p:cNvSpPr>
            <a:spLocks noChangeArrowheads="1"/>
          </p:cNvSpPr>
          <p:nvPr/>
        </p:nvSpPr>
        <p:spPr bwMode="auto">
          <a:xfrm>
            <a:off x="684213" y="188913"/>
            <a:ext cx="7848600" cy="3138487"/>
          </a:xfrm>
          <a:prstGeom prst="rect">
            <a:avLst/>
          </a:prstGeom>
          <a:noFill/>
          <a:ln w="9525">
            <a:noFill/>
            <a:miter lim="800000"/>
            <a:headEnd/>
            <a:tailEnd/>
          </a:ln>
        </p:spPr>
        <p:txBody>
          <a:bodyPr>
            <a:spAutoFit/>
          </a:bodyPr>
          <a:lstStyle/>
          <a:p>
            <a:pPr>
              <a:tabLst>
                <a:tab pos="2190750" algn="l"/>
              </a:tabLst>
            </a:pPr>
            <a:r>
              <a:rPr lang="ru-RU" b="1" i="1">
                <a:latin typeface="Times New Roman" pitchFamily="18" charset="0"/>
                <a:cs typeface="Times New Roman" pitchFamily="18" charset="0"/>
              </a:rPr>
              <a:t>(Хвалить тоже нужно уметь). Что ты чувствуешь после того, как тебя похвалили? Когда похвалили за дело, похвалили от души, да еще и в присутствии других людей? Радость! Тепло! Душевный подъем! Будьте и вы щедры на похвалы.</a:t>
            </a:r>
            <a:br>
              <a:rPr lang="ru-RU" b="1" i="1">
                <a:latin typeface="Times New Roman" pitchFamily="18" charset="0"/>
                <a:cs typeface="Times New Roman" pitchFamily="18" charset="0"/>
              </a:rPr>
            </a:br>
            <a:r>
              <a:rPr lang="ru-RU" b="1" i="1">
                <a:latin typeface="Times New Roman" pitchFamily="18" charset="0"/>
                <a:cs typeface="Times New Roman" pitchFamily="18" charset="0"/>
              </a:rPr>
              <a:t>Но помни, что похвала должна быть искренней. Что хвалить нужно поступки, но не человека.  Тогда, сможешь избежать многих недоразумений. Похвала должна быть конкретной.</a:t>
            </a:r>
            <a:br>
              <a:rPr lang="ru-RU" b="1" i="1">
                <a:latin typeface="Times New Roman" pitchFamily="18" charset="0"/>
                <a:cs typeface="Times New Roman" pitchFamily="18" charset="0"/>
              </a:rPr>
            </a:br>
            <a:r>
              <a:rPr lang="ru-RU" b="1" i="1" u="sng">
                <a:latin typeface="Times New Roman" pitchFamily="18" charset="0"/>
                <a:cs typeface="Times New Roman" pitchFamily="18" charset="0"/>
              </a:rPr>
              <a:t>Это твой "Алгоритм радости"!</a:t>
            </a:r>
            <a:r>
              <a:rPr lang="ru-RU" b="1" i="1">
                <a:latin typeface="Times New Roman" pitchFamily="18" charset="0"/>
                <a:cs typeface="Times New Roman" pitchFamily="18" charset="0"/>
              </a:rPr>
              <a:t> Выработай в себе привычку хвалить 3-х разных людей в день. Если так делать, то сам всегда будешь ощущать радость. Отдавая, ты получаешь гораздо больше, нежели, когда берешь!   </a:t>
            </a:r>
            <a:endParaRPr lang="ru-RU">
              <a:latin typeface="Times New Roman" pitchFamily="18" charset="0"/>
              <a:cs typeface="Times New Roman" pitchFamily="18" charset="0"/>
            </a:endParaRPr>
          </a:p>
          <a:p>
            <a:pPr>
              <a:tabLst>
                <a:tab pos="2190750" algn="l"/>
              </a:tabLst>
            </a:pP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pic>
        <p:nvPicPr>
          <p:cNvPr id="92162" name="Picture 2" descr="20140417_111746"/>
          <p:cNvPicPr>
            <a:picLocks noChangeAspect="1" noChangeArrowheads="1"/>
          </p:cNvPicPr>
          <p:nvPr/>
        </p:nvPicPr>
        <p:blipFill>
          <a:blip r:embed="rId2"/>
          <a:srcRect/>
          <a:stretch>
            <a:fillRect/>
          </a:stretch>
        </p:blipFill>
        <p:spPr bwMode="auto">
          <a:xfrm>
            <a:off x="827088" y="3141663"/>
            <a:ext cx="4959350" cy="3614737"/>
          </a:xfrm>
          <a:prstGeom prst="rect">
            <a:avLst/>
          </a:prstGeom>
          <a:noFill/>
          <a:ln w="9525">
            <a:noFill/>
            <a:miter lim="800000"/>
            <a:headEnd/>
            <a:tailEnd/>
          </a:ln>
        </p:spPr>
      </p:pic>
      <p:sp>
        <p:nvSpPr>
          <p:cNvPr id="92163" name="Прямоугольник 2"/>
          <p:cNvSpPr>
            <a:spLocks noChangeArrowheads="1"/>
          </p:cNvSpPr>
          <p:nvPr/>
        </p:nvSpPr>
        <p:spPr bwMode="auto">
          <a:xfrm>
            <a:off x="5364163" y="5661025"/>
            <a:ext cx="2819400" cy="369888"/>
          </a:xfrm>
          <a:prstGeom prst="rect">
            <a:avLst/>
          </a:prstGeom>
          <a:noFill/>
          <a:ln w="9525">
            <a:noFill/>
            <a:miter lim="800000"/>
            <a:headEnd/>
            <a:tailEnd/>
          </a:ln>
        </p:spPr>
        <p:txBody>
          <a:bodyPr wrap="none">
            <a:spAutoFit/>
          </a:bodyPr>
          <a:lstStyle/>
          <a:p>
            <a:pPr indent="449263" algn="just"/>
            <a:r>
              <a:rPr lang="ru-RU">
                <a:latin typeface="Times New Roman" pitchFamily="18" charset="0"/>
                <a:cs typeface="Times New Roman" pitchFamily="18" charset="0"/>
              </a:rPr>
              <a:t>Автор Апандиева З.А.</a:t>
            </a:r>
          </a:p>
        </p:txBody>
      </p:sp>
    </p:spTree>
  </p:cSld>
  <p:clrMapOvr>
    <a:masterClrMapping/>
  </p:clrMapOvr>
  <p:transition spd="slow" advClick="0" advTm="5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doc34701"/>
          <p:cNvPicPr>
            <a:picLocks noChangeAspect="1" noChangeArrowheads="1"/>
          </p:cNvPicPr>
          <p:nvPr/>
        </p:nvPicPr>
        <p:blipFill>
          <a:blip r:embed="rId2"/>
          <a:srcRect/>
          <a:stretch>
            <a:fillRect/>
          </a:stretch>
        </p:blipFill>
        <p:spPr bwMode="auto">
          <a:xfrm>
            <a:off x="0" y="0"/>
            <a:ext cx="2160588" cy="2411413"/>
          </a:xfrm>
          <a:prstGeom prst="rect">
            <a:avLst/>
          </a:prstGeom>
          <a:noFill/>
          <a:ln w="9525">
            <a:noFill/>
            <a:miter lim="800000"/>
            <a:headEnd/>
            <a:tailEnd/>
          </a:ln>
        </p:spPr>
      </p:pic>
      <p:sp>
        <p:nvSpPr>
          <p:cNvPr id="22530" name="Прямоугольник 1"/>
          <p:cNvSpPr>
            <a:spLocks noChangeArrowheads="1"/>
          </p:cNvSpPr>
          <p:nvPr/>
        </p:nvSpPr>
        <p:spPr bwMode="auto">
          <a:xfrm>
            <a:off x="2852738" y="315913"/>
            <a:ext cx="4572000" cy="2030412"/>
          </a:xfrm>
          <a:prstGeom prst="rect">
            <a:avLst/>
          </a:prstGeom>
          <a:noFill/>
          <a:ln w="9525">
            <a:noFill/>
            <a:miter lim="800000"/>
            <a:headEnd/>
            <a:tailEnd/>
          </a:ln>
        </p:spPr>
        <p:txBody>
          <a:bodyPr>
            <a:spAutoFit/>
          </a:bodyPr>
          <a:lstStyle/>
          <a:p>
            <a:r>
              <a:rPr lang="ru-RU" b="1">
                <a:latin typeface="Times New Roman" pitchFamily="18" charset="0"/>
                <a:cs typeface="Times New Roman" pitchFamily="18" charset="0"/>
              </a:rPr>
              <a:t>ПОФСОЮЗОЮЗНАЯ ОРГАНИЗАЦИЯ РАБОТНИКОВ ОБРАЗОВАНИЯ                               И НАУКИ ЧЕЧЕНСКОЙ РЕСПУБЛИКИ.</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a:latin typeface="Times New Roman" pitchFamily="18" charset="0"/>
                <a:cs typeface="Times New Roman" pitchFamily="18" charset="0"/>
              </a:rPr>
              <a:t> </a:t>
            </a:r>
          </a:p>
          <a:p>
            <a:r>
              <a:rPr lang="ru-RU">
                <a:latin typeface="Times New Roman" pitchFamily="18" charset="0"/>
                <a:cs typeface="Times New Roman" pitchFamily="18" charset="0"/>
              </a:rPr>
              <a:t> </a:t>
            </a:r>
          </a:p>
          <a:p>
            <a:r>
              <a:rPr lang="ru-RU">
                <a:latin typeface="Times New Roman" pitchFamily="18" charset="0"/>
                <a:cs typeface="Times New Roman" pitchFamily="18" charset="0"/>
              </a:rPr>
              <a:t> </a:t>
            </a:r>
          </a:p>
        </p:txBody>
      </p:sp>
      <p:pic>
        <p:nvPicPr>
          <p:cNvPr id="22531" name="Picture 3"/>
          <p:cNvPicPr>
            <a:picLocks noChangeAspect="1" noChangeArrowheads="1"/>
          </p:cNvPicPr>
          <p:nvPr/>
        </p:nvPicPr>
        <p:blipFill>
          <a:blip r:embed="rId3"/>
          <a:srcRect/>
          <a:stretch>
            <a:fillRect/>
          </a:stretch>
        </p:blipFill>
        <p:spPr bwMode="auto">
          <a:xfrm>
            <a:off x="3130550" y="1484313"/>
            <a:ext cx="3998913" cy="2520950"/>
          </a:xfrm>
          <a:prstGeom prst="rect">
            <a:avLst/>
          </a:prstGeom>
          <a:noFill/>
          <a:ln w="9525">
            <a:noFill/>
            <a:miter lim="800000"/>
            <a:headEnd/>
            <a:tailEnd/>
          </a:ln>
        </p:spPr>
      </p:pic>
      <p:sp>
        <p:nvSpPr>
          <p:cNvPr id="22532" name="Прямоугольник 2"/>
          <p:cNvSpPr>
            <a:spLocks noChangeArrowheads="1"/>
          </p:cNvSpPr>
          <p:nvPr/>
        </p:nvSpPr>
        <p:spPr bwMode="auto">
          <a:xfrm>
            <a:off x="2259013" y="4076700"/>
            <a:ext cx="4572000" cy="2586038"/>
          </a:xfrm>
          <a:prstGeom prst="rect">
            <a:avLst/>
          </a:prstGeom>
          <a:noFill/>
          <a:ln w="9525">
            <a:noFill/>
            <a:miter lim="800000"/>
            <a:headEnd/>
            <a:tailEnd/>
          </a:ln>
        </p:spPr>
        <p:txBody>
          <a:bodyPr>
            <a:spAutoFit/>
          </a:bodyPr>
          <a:lstStyle/>
          <a:p>
            <a:pPr algn="ctr"/>
            <a:r>
              <a:rPr lang="ru-RU" b="1">
                <a:latin typeface="Times New Roman" pitchFamily="18" charset="0"/>
                <a:cs typeface="Times New Roman" pitchFamily="18" charset="0"/>
              </a:rPr>
              <a:t>Материалы </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из опыта работы руководителя кружка по распространению  духовно- нравственных и правовых знаний»  первичной профсоюзной  организации МБОУ «Гудермесская СШ№2» Апандиевой З.А.</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a:p>
            <a:pPr algn="ctr"/>
            <a:r>
              <a:rPr lang="ru-RU" b="1">
                <a:latin typeface="Times New Roman" pitchFamily="18" charset="0"/>
                <a:cs typeface="Times New Roman" pitchFamily="18" charset="0"/>
              </a:rPr>
              <a:t> </a:t>
            </a:r>
            <a:endParaRPr lang="ru-RU">
              <a:latin typeface="Times New Roman" pitchFamily="18" charset="0"/>
              <a:cs typeface="Times New Roman" pitchFamily="18" charset="0"/>
            </a:endParaRPr>
          </a:p>
        </p:txBody>
      </p:sp>
    </p:spTree>
  </p:cSld>
  <p:clrMapOvr>
    <a:masterClrMapping/>
  </p:clrMapOvr>
  <p:transition spd="slow" advClick="0" advTm="1000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Прямоугольник 1"/>
          <p:cNvSpPr>
            <a:spLocks noChangeArrowheads="1"/>
          </p:cNvSpPr>
          <p:nvPr/>
        </p:nvSpPr>
        <p:spPr bwMode="auto">
          <a:xfrm>
            <a:off x="214313" y="115888"/>
            <a:ext cx="8715375" cy="5970587"/>
          </a:xfrm>
          <a:prstGeom prst="rect">
            <a:avLst/>
          </a:prstGeom>
          <a:noFill/>
          <a:ln w="9525">
            <a:noFill/>
            <a:miter lim="800000"/>
            <a:headEnd/>
            <a:tailEnd/>
          </a:ln>
        </p:spPr>
        <p:txBody>
          <a:bodyPr>
            <a:spAutoFit/>
          </a:bodyPr>
          <a:lstStyle/>
          <a:p>
            <a:pPr>
              <a:tabLst>
                <a:tab pos="847725" algn="l"/>
              </a:tabLst>
            </a:pPr>
            <a:r>
              <a:rPr lang="ru-RU" b="1">
                <a:latin typeface="Times New Roman" pitchFamily="18" charset="0"/>
                <a:cs typeface="Times New Roman" pitchFamily="18" charset="0"/>
              </a:rPr>
              <a:t>                                                 </a:t>
            </a:r>
            <a:r>
              <a:rPr lang="ru-RU" sz="1400" b="1">
                <a:latin typeface="Times New Roman" pitchFamily="18" charset="0"/>
                <a:cs typeface="Times New Roman" pitchFamily="18" charset="0"/>
              </a:rPr>
              <a:t>Характеристика  </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на руководителя профкружка по распространению духовно - нравственных и правовых знаний»</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Апандиева Зухра Алхазуровна – председатель ППО МБОУ « СОШ №2 г.Гудермеса», она же и руководитель кружка  по распространению  духовно - нравственных и правовых знаний»</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Это одна из основных  профсоюзных организаций Гудермесского района.  У неё большой стаж  работы   председателем  профсоюзной организации и поэтому смогла стать настоящим лидером в коллективе. Ей присущи такие черты характера, как неравнодушие к проблемам коллег и необыкновенная ответственность к порученному делу.</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Апандиева Зухра Алхазуровна – учитель биологии,  имеет высшую квалификационную категорию, является   победителем проекта  « Учитель года» в 2013 г.  Труд  Апандиевой З.А. отмечен  Министерством образования,    управлением  образования  Гудермесского района  и  Главой администрации  Гудермесского муниципального образования ,Управлением образования и  Администарацией школы  и многими  грамотами  Рессовета.</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Реализация основных принципов социального партнерства,  контроль  над соблюдением  трудового законодательства являются неотъемлемой частью деятельности  руководителя кружка    по распространению  духовно - нравственных и правовых знаний»</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работников школы.     В коллективе все делается с участием  лидера профсоюза, с учетом её мнения.  Результат активной жизненной позиции и профессионализма  председателя профсоюзной организации, творческой деятельности профсоюзного комитета –  победа  на конкурсах,  проводимых   районной и республиканской  организацией  Профсоюза работников народного образования и науки ЧР</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Главная задача, которую ставит перед собой  Апандиева  Зухра Алхазуровна  и перед профсоюзным активом школы заключается в следующем: «учись сам, учи других, живи интересами тех, кто тебе доверяет».</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a:t>
            </a:r>
            <a:endParaRPr lang="ru-RU" sz="1400">
              <a:latin typeface="Times New Roman" pitchFamily="18" charset="0"/>
              <a:cs typeface="Times New Roman" pitchFamily="18" charset="0"/>
            </a:endParaRPr>
          </a:p>
          <a:p>
            <a:pPr>
              <a:tabLst>
                <a:tab pos="847725" algn="l"/>
              </a:tabLst>
            </a:pPr>
            <a:r>
              <a:rPr lang="ru-RU" sz="1400" b="1">
                <a:latin typeface="Times New Roman" pitchFamily="18" charset="0"/>
                <a:cs typeface="Times New Roman" pitchFamily="18" charset="0"/>
              </a:rPr>
              <a:t> </a:t>
            </a:r>
            <a:endParaRPr lang="ru-RU" sz="1400">
              <a:latin typeface="Verdana" pitchFamily="34" charset="0"/>
            </a:endParaRPr>
          </a:p>
        </p:txBody>
      </p:sp>
    </p:spTree>
  </p:cSld>
  <p:clrMapOvr>
    <a:masterClrMapping/>
  </p:clrMapOvr>
  <p:transition spd="slow" advClick="0" advTm="5000">
    <p:fade/>
  </p:transition>
  <p:timing>
    <p:tnLst>
      <p:par>
        <p:cTn id="1" dur="indefinite" restart="never" nodeType="tmRoot"/>
      </p:par>
    </p:tnLst>
  </p:timing>
</p:sld>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618</TotalTime>
  <Words>4821</Words>
  <Application>Microsoft Office PowerPoint</Application>
  <PresentationFormat>Экран (4:3)</PresentationFormat>
  <Paragraphs>708</Paragraphs>
  <Slides>75</Slides>
  <Notes>1</Notes>
  <HiddenSlides>0</HiddenSlides>
  <MMClips>4</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1</vt:i4>
      </vt:variant>
      <vt:variant>
        <vt:lpstr>Заголовки слайдов</vt:lpstr>
      </vt:variant>
      <vt:variant>
        <vt:i4>75</vt:i4>
      </vt:variant>
    </vt:vector>
  </HeadingPairs>
  <TitlesOfParts>
    <vt:vector size="88" baseType="lpstr">
      <vt:lpstr>Arial</vt:lpstr>
      <vt:lpstr>Calibri</vt:lpstr>
      <vt:lpstr>Courier New</vt:lpstr>
      <vt:lpstr>Impact</vt:lpstr>
      <vt:lpstr>Monotype Corsiva</vt:lpstr>
      <vt:lpstr>Symbol</vt:lpstr>
      <vt:lpstr>Times New Roman</vt:lpstr>
      <vt:lpstr>Trebuchet MS</vt:lpstr>
      <vt:lpstr>Verdana</vt:lpstr>
      <vt:lpstr>Wingdings</vt:lpstr>
      <vt:lpstr>Wingdings 2</vt:lpstr>
      <vt:lpstr>Autumn</vt:lpstr>
      <vt:lpstr>Диаграмма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Лаура</dc:creator>
  <cp:lastModifiedBy>Зухра Алхазуровна</cp:lastModifiedBy>
  <cp:revision>209</cp:revision>
  <cp:lastPrinted>2014-12-14T21:19:52Z</cp:lastPrinted>
  <dcterms:created xsi:type="dcterms:W3CDTF">2014-05-12T12:57:19Z</dcterms:created>
  <dcterms:modified xsi:type="dcterms:W3CDTF">2016-10-18T11:52:53Z</dcterms:modified>
</cp:coreProperties>
</file>